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7" r:id="rId2"/>
    <p:sldId id="338" r:id="rId3"/>
    <p:sldId id="339" r:id="rId4"/>
    <p:sldId id="342" r:id="rId5"/>
    <p:sldId id="340" r:id="rId6"/>
    <p:sldId id="341"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9" r:id="rId22"/>
    <p:sldId id="260" r:id="rId23"/>
    <p:sldId id="336" r:id="rId24"/>
    <p:sldId id="263" r:id="rId25"/>
    <p:sldId id="323" r:id="rId26"/>
    <p:sldId id="324" r:id="rId27"/>
    <p:sldId id="325" r:id="rId28"/>
    <p:sldId id="326" r:id="rId29"/>
    <p:sldId id="329" r:id="rId30"/>
    <p:sldId id="332" r:id="rId31"/>
    <p:sldId id="330" r:id="rId32"/>
    <p:sldId id="331" r:id="rId33"/>
    <p:sldId id="333" r:id="rId34"/>
    <p:sldId id="335" r:id="rId35"/>
    <p:sldId id="334" r:id="rId36"/>
    <p:sldId id="265" r:id="rId37"/>
    <p:sldId id="337" r:id="rId38"/>
    <p:sldId id="268" r:id="rId39"/>
    <p:sldId id="272" r:id="rId40"/>
    <p:sldId id="269" r:id="rId41"/>
    <p:sldId id="271" r:id="rId42"/>
    <p:sldId id="343"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1EBE"/>
    <a:srgbClr val="816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p:scale>
          <a:sx n="81" d="100"/>
          <a:sy n="81" d="100"/>
        </p:scale>
        <p:origin x="-8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ED608387-89BF-432E-9A85-CC5F8325248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08E830-6280-48D2-B73E-0CF29A9F462A}" type="datetimeFigureOut">
              <a:rPr lang="el-GR" smtClean="0"/>
              <a:pPr/>
              <a:t>29/9/2013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D608387-89BF-432E-9A85-CC5F83252489}" type="slidenum">
              <a:rPr lang="el-GR" smtClean="0"/>
              <a:pPr/>
              <a:t>‹#›</a:t>
            </a:fld>
            <a:endParaRPr lang="el-G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20000">
              <a:srgbClr val="92D050"/>
            </a:gs>
            <a:gs pos="50000">
              <a:schemeClr val="tx1"/>
            </a:gs>
            <a:gs pos="75000">
              <a:srgbClr val="C00000"/>
            </a:gs>
            <a:gs pos="89999">
              <a:srgbClr val="CA1EBE"/>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08E830-6280-48D2-B73E-0CF29A9F462A}" type="datetimeFigureOut">
              <a:rPr lang="el-GR" smtClean="0"/>
              <a:pPr/>
              <a:t>29/9/2013</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D608387-89BF-432E-9A85-CC5F8325248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file:///C:\Users\&#913;&#961;&#953;&#945;&#948;&#957;&#951;\Music\&#949;&#961;&#947;&#945;&#963;&#953;&#949;&#962;\Amelie%20Soundtrack%20-%20Yann%20Tiersen.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5" Type="http://schemas.openxmlformats.org/officeDocument/2006/relationships/image" Target="../media/image76.jpeg"/><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04864"/>
            <a:ext cx="8218160" cy="1215008"/>
          </a:xfrm>
        </p:spPr>
        <p:txBody>
          <a:bodyPr>
            <a:noAutofit/>
          </a:bodyPr>
          <a:lstStyle/>
          <a:p>
            <a:pPr algn="ctr"/>
            <a:r>
              <a:rPr lang="el-GR" sz="9600" b="1" dirty="0" smtClean="0">
                <a:solidFill>
                  <a:schemeClr val="bg1"/>
                </a:solidFill>
              </a:rPr>
              <a:t>Νεοκλασικά κτήρια</a:t>
            </a:r>
            <a:endParaRPr lang="el-GR" sz="9600" b="1" dirty="0">
              <a:solidFill>
                <a:schemeClr val="bg1"/>
              </a:solidFill>
            </a:endParaRPr>
          </a:p>
        </p:txBody>
      </p:sp>
      <p:pic>
        <p:nvPicPr>
          <p:cNvPr id="3" name="Amelie Soundtrack - Yann Tiersen.mp3">
            <a:hlinkClick r:id="" action="ppaction://media"/>
          </p:cNvPr>
          <p:cNvPicPr>
            <a:picLocks noRot="1" noChangeAspect="1"/>
          </p:cNvPicPr>
          <p:nvPr>
            <a:audioFile r:link="rId1"/>
          </p:nvPr>
        </p:nvPicPr>
        <p:blipFill>
          <a:blip r:embed="rId3" cstate="print"/>
          <a:stretch>
            <a:fillRect/>
          </a:stretch>
        </p:blipFill>
        <p:spPr>
          <a:xfrm>
            <a:off x="8388424" y="404664"/>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8" presetClass="entr" presetSubtype="16" fill="hold" grpId="0" nodeType="withEffect">
                                  <p:stCondLst>
                                    <p:cond delay="2200"/>
                                  </p:stCondLst>
                                  <p:childTnLst>
                                    <p:set>
                                      <p:cBhvr>
                                        <p:cTn id="8" dur="1" fill="hold">
                                          <p:stCondLst>
                                            <p:cond delay="0"/>
                                          </p:stCondLst>
                                        </p:cTn>
                                        <p:tgtEl>
                                          <p:spTgt spid="2"/>
                                        </p:tgtEl>
                                        <p:attrNameLst>
                                          <p:attrName>style.visibility</p:attrName>
                                        </p:attrNameLst>
                                      </p:cBhvr>
                                      <p:to>
                                        <p:strVal val="visible"/>
                                      </p:to>
                                    </p:set>
                                    <p:animEffect transition="in" filter="diamond(in)">
                                      <p:cBhvr>
                                        <p:cTn id="9" dur="3800"/>
                                        <p:tgtEl>
                                          <p:spTgt spid="2"/>
                                        </p:tgtEl>
                                      </p:cBhvr>
                                    </p:animEffect>
                                  </p:childTnLst>
                                </p:cTn>
                              </p:par>
                            </p:childTnLst>
                          </p:cTn>
                        </p:par>
                        <p:par>
                          <p:cTn id="10" fill="hold">
                            <p:stCondLst>
                              <p:cond delay="6000"/>
                            </p:stCondLst>
                            <p:childTnLst>
                              <p:par>
                                <p:cTn id="11" presetID="4" presetClass="exit" presetSubtype="32" fill="hold" grpId="1" nodeType="afterEffect">
                                  <p:stCondLst>
                                    <p:cond delay="1900"/>
                                  </p:stCondLst>
                                  <p:childTnLst>
                                    <p:animEffect transition="out" filter="box(out)">
                                      <p:cBhvr>
                                        <p:cTn id="12" dur="1900"/>
                                        <p:tgtEl>
                                          <p:spTgt spid="2"/>
                                        </p:tgtEl>
                                      </p:cBhvr>
                                    </p:animEffect>
                                    <p:set>
                                      <p:cBhvr>
                                        <p:cTn id="13" dur="1" fill="hold">
                                          <p:stCondLst>
                                            <p:cond delay="18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4" repeatCount="indefinite"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Κυριάκος Κυριακίδης</a:t>
            </a:r>
            <a:br>
              <a:rPr lang="el-GR" dirty="0" smtClean="0"/>
            </a:br>
            <a:endParaRPr lang="el-GR" b="1" u="sng" dirty="0"/>
          </a:p>
        </p:txBody>
      </p:sp>
      <p:pic>
        <p:nvPicPr>
          <p:cNvPr id="4" name="3 - Θέση περιεχομένου" descr="09kyriakidi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ritish.jpg"/>
          <p:cNvPicPr>
            <a:picLocks noGrp="1" noChangeAspect="1"/>
          </p:cNvPicPr>
          <p:nvPr>
            <p:ph idx="1"/>
          </p:nvPr>
        </p:nvPicPr>
        <p:blipFill>
          <a:blip r:embed="rId2" cstate="print"/>
          <a:stretch>
            <a:fillRect/>
          </a:stretch>
        </p:blipFill>
        <p:spPr>
          <a:xfrm>
            <a:off x="0" y="0"/>
            <a:ext cx="9144000" cy="6858000"/>
          </a:xfrm>
        </p:spPr>
      </p:pic>
      <p:sp>
        <p:nvSpPr>
          <p:cNvPr id="2" name="1 - Τίτλος"/>
          <p:cNvSpPr>
            <a:spLocks noGrp="1"/>
          </p:cNvSpPr>
          <p:nvPr>
            <p:ph type="title"/>
          </p:nvPr>
        </p:nvSpPr>
        <p:spPr>
          <a:xfrm>
            <a:off x="395536" y="2348880"/>
            <a:ext cx="8229600" cy="1399032"/>
          </a:xfrm>
        </p:spPr>
        <p:txBody>
          <a:bodyPr>
            <a:noAutofit/>
          </a:bodyPr>
          <a:lstStyle/>
          <a:p>
            <a:pPr algn="ctr"/>
            <a:r>
              <a:rPr lang="el-GR" sz="9600" b="1" dirty="0" smtClean="0">
                <a:solidFill>
                  <a:schemeClr val="bg1"/>
                </a:solidFill>
              </a:rPr>
              <a:t>Τράπεζες της Αγγλίας</a:t>
            </a:r>
            <a:endParaRPr lang="el-GR" sz="9600" b="1" dirty="0">
              <a:solidFill>
                <a:schemeClr val="bg1"/>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E:\εργασίες σχολείο\project neoklasikismos\ergasies koritsiwn\3385991852_b84faf1839_z.jpg"/>
          <p:cNvPicPr>
            <a:picLocks noGrp="1" noChangeAspect="1" noChangeArrowheads="1"/>
          </p:cNvPicPr>
          <p:nvPr>
            <p:ph idx="1"/>
          </p:nvPr>
        </p:nvPicPr>
        <p:blipFill>
          <a:blip r:embed="rId2" cstate="print"/>
          <a:stretch>
            <a:fillRect/>
          </a:stretch>
        </p:blipFill>
        <p:spPr bwMode="auto">
          <a:xfrm>
            <a:off x="0" y="9525"/>
            <a:ext cx="9144000" cy="6838950"/>
          </a:xfrm>
          <a:prstGeom prst="rect">
            <a:avLst/>
          </a:prstGeom>
          <a:noFill/>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r"/>
            <a:r>
              <a:rPr lang="en-US" b="1" dirty="0" smtClean="0"/>
              <a:t>Sir John </a:t>
            </a:r>
            <a:r>
              <a:rPr lang="en-US" b="1" dirty="0" err="1" smtClean="0"/>
              <a:t>Soane</a:t>
            </a:r>
            <a:r>
              <a:rPr lang="el-GR" dirty="0" smtClean="0"/>
              <a:t/>
            </a:r>
            <a:br>
              <a:rPr lang="el-GR" dirty="0" smtClean="0"/>
            </a:br>
            <a:endParaRPr lang="el-GR" b="1" u="sng" dirty="0"/>
          </a:p>
        </p:txBody>
      </p:sp>
      <p:pic>
        <p:nvPicPr>
          <p:cNvPr id="4" name="3 - Θέση περιεχομένου" descr="Thomas_Lawrence_John_Soan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us.gif"/>
          <p:cNvPicPr>
            <a:picLocks noGrp="1" noChangeAspect="1"/>
          </p:cNvPicPr>
          <p:nvPr>
            <p:ph idx="1"/>
          </p:nvPr>
        </p:nvPicPr>
        <p:blipFill>
          <a:blip r:embed="rId2" cstate="print"/>
          <a:stretch>
            <a:fillRect/>
          </a:stretch>
        </p:blipFill>
        <p:spPr>
          <a:xfrm>
            <a:off x="0" y="0"/>
            <a:ext cx="9144000" cy="6858000"/>
          </a:xfrm>
        </p:spPr>
      </p:pic>
      <p:sp>
        <p:nvSpPr>
          <p:cNvPr id="2" name="1 - Τίτλος"/>
          <p:cNvSpPr>
            <a:spLocks noGrp="1"/>
          </p:cNvSpPr>
          <p:nvPr>
            <p:ph type="title"/>
          </p:nvPr>
        </p:nvSpPr>
        <p:spPr>
          <a:xfrm>
            <a:off x="755576" y="4437112"/>
            <a:ext cx="8229600" cy="1143000"/>
          </a:xfrm>
        </p:spPr>
        <p:txBody>
          <a:bodyPr>
            <a:noAutofit/>
          </a:bodyPr>
          <a:lstStyle/>
          <a:p>
            <a:pPr algn="ctr"/>
            <a:r>
              <a:rPr lang="el-GR" sz="9600" b="1" dirty="0" smtClean="0">
                <a:solidFill>
                  <a:schemeClr val="bg1"/>
                </a:solidFill>
              </a:rPr>
              <a:t>Τράπεζες της Αμερικής</a:t>
            </a:r>
            <a:endParaRPr lang="el-GR" sz="9600" b="1" dirty="0">
              <a:solidFill>
                <a:schemeClr val="bg1"/>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Εθνικό Χρηματιστήριο Νέας Υόρκης</a:t>
            </a:r>
            <a:endParaRPr lang="el-GR" b="1" dirty="0"/>
          </a:p>
        </p:txBody>
      </p:sp>
      <p:pic>
        <p:nvPicPr>
          <p:cNvPr id="7170" name="Picture 2" descr="H:\project part 2\1326518017--jp-morgan-chase--co-report-a-profit-drop--new-york_1001675.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descr="H:\project part 2\1326518017--jp-morgan-chase--co-report-a-profit-drop--new-york_1001676.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r"/>
            <a:r>
              <a:rPr lang="en-US" b="1" dirty="0" smtClean="0"/>
              <a:t>George Browne Post</a:t>
            </a:r>
            <a:r>
              <a:rPr lang="en-US" dirty="0" smtClean="0"/>
              <a:t> </a:t>
            </a:r>
            <a:r>
              <a:rPr lang="el-GR" dirty="0" smtClean="0"/>
              <a:t> </a:t>
            </a:r>
            <a:endParaRPr lang="el-GR" dirty="0"/>
          </a:p>
        </p:txBody>
      </p:sp>
      <p:pic>
        <p:nvPicPr>
          <p:cNvPr id="6" name="5 - Θέση περιεχομένου" descr="images.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ermany-flag.gif"/>
          <p:cNvPicPr>
            <a:picLocks noGrp="1" noChangeAspect="1"/>
          </p:cNvPicPr>
          <p:nvPr>
            <p:ph idx="1"/>
          </p:nvPr>
        </p:nvPicPr>
        <p:blipFill>
          <a:blip r:embed="rId2" cstate="print"/>
          <a:stretch>
            <a:fillRect/>
          </a:stretch>
        </p:blipFill>
        <p:spPr>
          <a:xfrm>
            <a:off x="-612576" y="-963488"/>
            <a:ext cx="10873208" cy="8154907"/>
          </a:xfrm>
        </p:spPr>
      </p:pic>
      <p:sp>
        <p:nvSpPr>
          <p:cNvPr id="2" name="1 - Τίτλος"/>
          <p:cNvSpPr>
            <a:spLocks noGrp="1"/>
          </p:cNvSpPr>
          <p:nvPr>
            <p:ph type="title"/>
          </p:nvPr>
        </p:nvSpPr>
        <p:spPr>
          <a:xfrm>
            <a:off x="179512" y="3140968"/>
            <a:ext cx="8229600" cy="1143000"/>
          </a:xfrm>
        </p:spPr>
        <p:txBody>
          <a:bodyPr>
            <a:noAutofit/>
          </a:bodyPr>
          <a:lstStyle/>
          <a:p>
            <a:r>
              <a:rPr lang="el-GR" sz="8000" b="1" dirty="0" smtClean="0">
                <a:solidFill>
                  <a:schemeClr val="bg1"/>
                </a:solidFill>
              </a:rPr>
              <a:t>Τράπεζες της  Γερμανίας</a:t>
            </a:r>
            <a:endParaRPr lang="el-GR" sz="8000" b="1" dirty="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1"/>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785px-Berlin,_Mitte,_Behrenstraße,_Bebelplatz,_Gebäude_der_Dresdner_Ban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501008"/>
            <a:ext cx="8712968" cy="1143000"/>
          </a:xfrm>
        </p:spPr>
        <p:txBody>
          <a:bodyPr>
            <a:normAutofit fontScale="90000"/>
          </a:bodyPr>
          <a:lstStyle/>
          <a:p>
            <a:pPr algn="l"/>
            <a:r>
              <a:rPr lang="el-GR" sz="3600" u="sng" dirty="0" smtClean="0">
                <a:solidFill>
                  <a:schemeClr val="bg1"/>
                </a:solidFill>
                <a:effectLst/>
              </a:rPr>
              <a:t>Γιατί ασχοληθήκαμε με αυτό το θέμα:</a:t>
            </a:r>
            <a:r>
              <a:rPr lang="el-GR" sz="3600" dirty="0" smtClean="0">
                <a:solidFill>
                  <a:schemeClr val="bg1"/>
                </a:solidFill>
                <a:effectLst/>
              </a:rPr>
              <a:t/>
            </a:r>
            <a:br>
              <a:rPr lang="el-GR" sz="3600" dirty="0" smtClean="0">
                <a:solidFill>
                  <a:schemeClr val="bg1"/>
                </a:solidFill>
                <a:effectLst/>
              </a:rPr>
            </a:br>
            <a:r>
              <a:rPr lang="el-GR" sz="3600" dirty="0" smtClean="0">
                <a:solidFill>
                  <a:schemeClr val="bg1"/>
                </a:solidFill>
                <a:effectLst/>
              </a:rPr>
              <a:t/>
            </a:r>
            <a:br>
              <a:rPr lang="el-GR" sz="3600" dirty="0" smtClean="0">
                <a:solidFill>
                  <a:schemeClr val="bg1"/>
                </a:solidFill>
                <a:effectLst/>
              </a:rPr>
            </a:br>
            <a:r>
              <a:rPr lang="el-GR" sz="3600" dirty="0" smtClean="0">
                <a:solidFill>
                  <a:schemeClr val="bg1"/>
                </a:solidFill>
                <a:effectLst/>
              </a:rPr>
              <a:t>1.Θέλαμε να τιμήσουμε και να αναδείξουμε τον πολιτιστικό θησαυρό της Ελλάδας</a:t>
            </a:r>
            <a:br>
              <a:rPr lang="el-GR" sz="3600" dirty="0" smtClean="0">
                <a:solidFill>
                  <a:schemeClr val="bg1"/>
                </a:solidFill>
                <a:effectLst/>
              </a:rPr>
            </a:br>
            <a:r>
              <a:rPr lang="el-GR" sz="3600" dirty="0" smtClean="0">
                <a:solidFill>
                  <a:schemeClr val="bg1"/>
                </a:solidFill>
                <a:effectLst/>
              </a:rPr>
              <a:t>2.Μας φάνηκε ενδιαφέρον και ξέραμε ότι αυτά που θα αποκομίσουμε θα μας βοηθήσουν στην καθημερινότητα μας</a:t>
            </a:r>
            <a:br>
              <a:rPr lang="el-GR" sz="3600" dirty="0" smtClean="0">
                <a:solidFill>
                  <a:schemeClr val="bg1"/>
                </a:solidFill>
                <a:effectLst/>
              </a:rPr>
            </a:br>
            <a:r>
              <a:rPr lang="el-GR" sz="3600" dirty="0" smtClean="0">
                <a:solidFill>
                  <a:schemeClr val="bg1"/>
                </a:solidFill>
                <a:effectLst/>
              </a:rPr>
              <a:t>3. Θέλαμε να δούμε την επιρροή του ελληνιστικού αρχιτεκτονικού στοιχείου και στο εξωτερικού κάνοντας συγκρίσεις.</a:t>
            </a:r>
            <a:r>
              <a:rPr lang="el-GR" dirty="0" smtClean="0">
                <a:solidFill>
                  <a:schemeClr val="bg1"/>
                </a:solidFill>
                <a:effectLst/>
              </a:rPr>
              <a:t/>
            </a:r>
            <a:br>
              <a:rPr lang="el-GR" dirty="0" smtClean="0">
                <a:solidFill>
                  <a:schemeClr val="bg1"/>
                </a:solidFill>
                <a:effectLst/>
              </a:rPr>
            </a:br>
            <a:r>
              <a:rPr lang="el-GR" dirty="0" smtClean="0"/>
              <a:t/>
            </a:r>
            <a:br>
              <a:rPr lang="el-GR" dirty="0" smtClean="0"/>
            </a:br>
            <a:r>
              <a:rPr lang="el-GR" dirty="0" smtClean="0"/>
              <a:t/>
            </a:r>
            <a:br>
              <a:rPr lang="el-GR" dirty="0" smtClean="0"/>
            </a:br>
            <a:endParaRPr lang="el-GR"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220px-Ludwig_Hoffmann_1.pn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p:txBody>
          <a:bodyPr>
            <a:normAutofit fontScale="90000"/>
          </a:bodyPr>
          <a:lstStyle/>
          <a:p>
            <a:pPr algn="r"/>
            <a:r>
              <a:rPr lang="el-GR" b="1" dirty="0" smtClean="0"/>
              <a:t/>
            </a:r>
            <a:br>
              <a:rPr lang="el-GR" b="1" dirty="0" smtClean="0"/>
            </a:br>
            <a:endParaRPr lang="el-GR" dirty="0"/>
          </a:p>
        </p:txBody>
      </p:sp>
      <p:sp>
        <p:nvSpPr>
          <p:cNvPr id="3" name="2 - Θέση περιεχομένου"/>
          <p:cNvSpPr>
            <a:spLocks noGrp="1"/>
          </p:cNvSpPr>
          <p:nvPr>
            <p:ph idx="1"/>
          </p:nvPr>
        </p:nvSpPr>
        <p:spPr>
          <a:xfrm>
            <a:off x="457200" y="1882808"/>
            <a:ext cx="8229600" cy="4642536"/>
          </a:xfrm>
        </p:spPr>
        <p:txBody>
          <a:bodyPr/>
          <a:lstStyle/>
          <a:p>
            <a:pPr algn="r">
              <a:buNone/>
            </a:pPr>
            <a:r>
              <a:rPr lang="el-GR" b="1" dirty="0" smtClean="0"/>
              <a:t/>
            </a:r>
            <a:br>
              <a:rPr lang="el-GR" b="1" dirty="0" smtClean="0"/>
            </a:br>
            <a:endParaRPr lang="el-GR"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994122"/>
          </a:xfrm>
        </p:spPr>
        <p:txBody>
          <a:bodyPr/>
          <a:lstStyle/>
          <a:p>
            <a:endParaRPr lang="el-GR" dirty="0"/>
          </a:p>
        </p:txBody>
      </p:sp>
      <p:sp>
        <p:nvSpPr>
          <p:cNvPr id="3" name="2 - Θέση περιεχομένου"/>
          <p:cNvSpPr>
            <a:spLocks noGrp="1"/>
          </p:cNvSpPr>
          <p:nvPr>
            <p:ph idx="1"/>
          </p:nvPr>
        </p:nvSpPr>
        <p:spPr>
          <a:xfrm>
            <a:off x="5292080" y="1456144"/>
            <a:ext cx="3394720" cy="4709160"/>
          </a:xfrm>
        </p:spPr>
        <p:txBody>
          <a:bodyPr>
            <a:normAutofit/>
          </a:bodyPr>
          <a:lstStyle/>
          <a:p>
            <a:endParaRPr lang="el-GR" dirty="0">
              <a:latin typeface="Comic Sans MS" pitchFamily="66" charset="0"/>
            </a:endParaRPr>
          </a:p>
        </p:txBody>
      </p:sp>
      <p:pic>
        <p:nvPicPr>
          <p:cNvPr id="4" name="3 - Εικόνα" descr="57364[1].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ransition spd="slow">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Αριαδνη\Pictures\εργασιες\προζεκτ 2\φάση 5\Σιναία Ακαδημία\akadimia.jpg"/>
          <p:cNvPicPr>
            <a:picLocks noChangeAspect="1" noChangeArrowheads="1"/>
          </p:cNvPicPr>
          <p:nvPr/>
        </p:nvPicPr>
        <p:blipFill>
          <a:blip r:embed="rId2" cstate="print"/>
          <a:srcRect/>
          <a:stretch>
            <a:fillRect/>
          </a:stretch>
        </p:blipFill>
        <p:spPr bwMode="auto">
          <a:xfrm>
            <a:off x="0" y="0"/>
            <a:ext cx="4139952" cy="3645024"/>
          </a:xfrm>
          <a:prstGeom prst="rect">
            <a:avLst/>
          </a:prstGeom>
          <a:noFill/>
        </p:spPr>
      </p:pic>
      <p:pic>
        <p:nvPicPr>
          <p:cNvPr id="15363" name="Picture 3" descr="C:\Users\Αριαδνη\Pictures\εργασιες\προζεκτ\φάση 5\Σιναία Ακαδημία\DSCN7895.JPG"/>
          <p:cNvPicPr>
            <a:picLocks noChangeAspect="1" noChangeArrowheads="1"/>
          </p:cNvPicPr>
          <p:nvPr/>
        </p:nvPicPr>
        <p:blipFill>
          <a:blip r:embed="rId3" cstate="print"/>
          <a:srcRect/>
          <a:stretch>
            <a:fillRect/>
          </a:stretch>
        </p:blipFill>
        <p:spPr bwMode="auto">
          <a:xfrm>
            <a:off x="4067944" y="0"/>
            <a:ext cx="5076056" cy="3657600"/>
          </a:xfrm>
          <a:prstGeom prst="rect">
            <a:avLst/>
          </a:prstGeom>
          <a:noFill/>
        </p:spPr>
      </p:pic>
      <p:pic>
        <p:nvPicPr>
          <p:cNvPr id="15364" name="Picture 4" descr="C:\Users\Αριαδνη\Pictures\εργασιες\προζεκτ\φάση 5\Σιναία Ακαδημία\Uniathen.jpg"/>
          <p:cNvPicPr>
            <a:picLocks noChangeAspect="1" noChangeArrowheads="1"/>
          </p:cNvPicPr>
          <p:nvPr/>
        </p:nvPicPr>
        <p:blipFill>
          <a:blip r:embed="rId4" cstate="print"/>
          <a:srcRect/>
          <a:stretch>
            <a:fillRect/>
          </a:stretch>
        </p:blipFill>
        <p:spPr bwMode="auto">
          <a:xfrm>
            <a:off x="-396552" y="3212976"/>
            <a:ext cx="5207177" cy="3645024"/>
          </a:xfrm>
          <a:prstGeom prst="rect">
            <a:avLst/>
          </a:prstGeom>
          <a:noFill/>
        </p:spPr>
      </p:pic>
      <p:pic>
        <p:nvPicPr>
          <p:cNvPr id="15365" name="Picture 5" descr="C:\Users\Αριαδνη\Pictures\εργασιες\προζεκτ\φάση 5\Σιναία Ακαδημία\Athens_Acatdemy-Athena-Plato.jpg"/>
          <p:cNvPicPr>
            <a:picLocks noChangeAspect="1" noChangeArrowheads="1"/>
          </p:cNvPicPr>
          <p:nvPr/>
        </p:nvPicPr>
        <p:blipFill>
          <a:blip r:embed="rId5" cstate="print"/>
          <a:srcRect/>
          <a:stretch>
            <a:fillRect/>
          </a:stretch>
        </p:blipFill>
        <p:spPr bwMode="auto">
          <a:xfrm>
            <a:off x="4051176" y="3217427"/>
            <a:ext cx="5092824" cy="3640573"/>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Αριαδνη\Pictures\εργασιες\προζεκτ\φάση 5\Σιναία Ακαδημία\21b.jpg"/>
          <p:cNvPicPr>
            <a:picLocks noChangeAspect="1" noChangeArrowheads="1"/>
          </p:cNvPicPr>
          <p:nvPr/>
        </p:nvPicPr>
        <p:blipFill>
          <a:blip r:embed="rId2" cstate="print"/>
          <a:srcRect/>
          <a:stretch>
            <a:fillRect/>
          </a:stretch>
        </p:blipFill>
        <p:spPr bwMode="auto">
          <a:xfrm>
            <a:off x="1" y="0"/>
            <a:ext cx="5436096" cy="3789040"/>
          </a:xfrm>
          <a:prstGeom prst="rect">
            <a:avLst/>
          </a:prstGeom>
          <a:noFill/>
        </p:spPr>
      </p:pic>
      <p:pic>
        <p:nvPicPr>
          <p:cNvPr id="16387" name="Picture 3" descr="C:\Users\Αριαδνη\Pictures\εργασιες\προζεκτ\φάση 5\Σιναία Ακαδημία\Ακαδημια Αθηνων.jpg"/>
          <p:cNvPicPr>
            <a:picLocks noChangeAspect="1" noChangeArrowheads="1"/>
          </p:cNvPicPr>
          <p:nvPr/>
        </p:nvPicPr>
        <p:blipFill>
          <a:blip r:embed="rId3" cstate="print"/>
          <a:srcRect/>
          <a:stretch>
            <a:fillRect/>
          </a:stretch>
        </p:blipFill>
        <p:spPr bwMode="auto">
          <a:xfrm>
            <a:off x="4499992" y="0"/>
            <a:ext cx="4908054" cy="3501008"/>
          </a:xfrm>
          <a:prstGeom prst="rect">
            <a:avLst/>
          </a:prstGeom>
          <a:noFill/>
        </p:spPr>
      </p:pic>
      <p:pic>
        <p:nvPicPr>
          <p:cNvPr id="16388" name="Picture 4" descr="C:\Users\Αριαδνη\Pictures\εργασιες\προζεκτ\φάση 5\Σιναία Ακαδημία\ΑΡΧΑΙΟΛΟΓΙΚΟ ΜΟΥΣΕΙΟ.jpg"/>
          <p:cNvPicPr>
            <a:picLocks noChangeAspect="1" noChangeArrowheads="1"/>
          </p:cNvPicPr>
          <p:nvPr/>
        </p:nvPicPr>
        <p:blipFill>
          <a:blip r:embed="rId4" cstate="print"/>
          <a:srcRect/>
          <a:stretch>
            <a:fillRect/>
          </a:stretch>
        </p:blipFill>
        <p:spPr bwMode="auto">
          <a:xfrm>
            <a:off x="0" y="3429000"/>
            <a:ext cx="4499992" cy="3429000"/>
          </a:xfrm>
          <a:prstGeom prst="rect">
            <a:avLst/>
          </a:prstGeom>
          <a:noFill/>
        </p:spPr>
      </p:pic>
      <p:pic>
        <p:nvPicPr>
          <p:cNvPr id="16386" name="Picture 2" descr="C:\Users\Αριαδνη\Pictures\εργασιες\προζεκτ\φάση 5\Σιναία Ακαδημία\51631CAC2279C45DA811DEB8C9909CCE.jpg"/>
          <p:cNvPicPr>
            <a:picLocks noChangeAspect="1" noChangeArrowheads="1"/>
          </p:cNvPicPr>
          <p:nvPr/>
        </p:nvPicPr>
        <p:blipFill>
          <a:blip r:embed="rId5" cstate="print"/>
          <a:srcRect/>
          <a:stretch>
            <a:fillRect/>
          </a:stretch>
        </p:blipFill>
        <p:spPr bwMode="auto">
          <a:xfrm>
            <a:off x="4499992" y="3429000"/>
            <a:ext cx="4644008" cy="3717032"/>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08104" y="2636912"/>
            <a:ext cx="3117032" cy="1143000"/>
          </a:xfrm>
        </p:spPr>
        <p:txBody>
          <a:bodyPr>
            <a:normAutofit/>
          </a:bodyPr>
          <a:lstStyle/>
          <a:p>
            <a:pPr algn="ctr"/>
            <a:r>
              <a:rPr lang="el-GR" sz="2700" b="1" dirty="0" smtClean="0">
                <a:solidFill>
                  <a:schemeClr val="tx2">
                    <a:lumMod val="10000"/>
                  </a:schemeClr>
                </a:solidFill>
              </a:rPr>
              <a:t/>
            </a:r>
            <a:br>
              <a:rPr lang="el-GR" sz="2700" b="1" dirty="0" smtClean="0">
                <a:solidFill>
                  <a:schemeClr val="tx2">
                    <a:lumMod val="10000"/>
                  </a:schemeClr>
                </a:solidFill>
              </a:rPr>
            </a:br>
            <a:endParaRPr lang="el-GR" b="1" dirty="0"/>
          </a:p>
        </p:txBody>
      </p:sp>
      <p:pic>
        <p:nvPicPr>
          <p:cNvPr id="5122" name="Picture 2" descr="C:\Users\Αριαδνη\Pictures\εργασιες\προζεκτ 2\Αρχίτέκτονες\TSILER_.jpg"/>
          <p:cNvPicPr>
            <a:picLocks noChangeAspect="1" noChangeArrowheads="1"/>
          </p:cNvPicPr>
          <p:nvPr/>
        </p:nvPicPr>
        <p:blipFill>
          <a:blip r:embed="rId2" cstate="print"/>
          <a:srcRect/>
          <a:stretch>
            <a:fillRect/>
          </a:stretch>
        </p:blipFill>
        <p:spPr bwMode="auto">
          <a:xfrm>
            <a:off x="-540568" y="0"/>
            <a:ext cx="5439103" cy="6858000"/>
          </a:xfrm>
          <a:prstGeom prst="rect">
            <a:avLst/>
          </a:prstGeom>
          <a:noFill/>
        </p:spPr>
      </p:pic>
      <p:pic>
        <p:nvPicPr>
          <p:cNvPr id="1026" name="Picture 2" descr="C:\Users\Αριαδνη\Pictures\εργασιες\προζεκτ\Αρχίτέκτονες\τσιλλερ\tsiler290-2_130709_0Y4499.jpg"/>
          <p:cNvPicPr>
            <a:picLocks noChangeAspect="1" noChangeArrowheads="1"/>
          </p:cNvPicPr>
          <p:nvPr/>
        </p:nvPicPr>
        <p:blipFill>
          <a:blip r:embed="rId3" cstate="print"/>
          <a:srcRect/>
          <a:stretch>
            <a:fillRect/>
          </a:stretch>
        </p:blipFill>
        <p:spPr bwMode="auto">
          <a:xfrm>
            <a:off x="4355976" y="-99392"/>
            <a:ext cx="5849471" cy="6957392"/>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Αριαδνη\Pictures\εργασιες\προζεκτ\φάση 3\1.Ανάκτορο διαδόχου\images.jpg"/>
          <p:cNvPicPr>
            <a:picLocks noChangeAspect="1" noChangeArrowheads="1"/>
          </p:cNvPicPr>
          <p:nvPr/>
        </p:nvPicPr>
        <p:blipFill>
          <a:blip r:embed="rId2" cstate="print"/>
          <a:srcRect/>
          <a:stretch>
            <a:fillRect/>
          </a:stretch>
        </p:blipFill>
        <p:spPr bwMode="auto">
          <a:xfrm>
            <a:off x="0" y="-459432"/>
            <a:ext cx="9144000" cy="4652938"/>
          </a:xfrm>
          <a:prstGeom prst="rect">
            <a:avLst/>
          </a:prstGeom>
          <a:noFill/>
        </p:spPr>
      </p:pic>
      <p:pic>
        <p:nvPicPr>
          <p:cNvPr id="2050" name="Picture 2" descr="C:\Users\Αριαδνη\Pictures\εργασιες\προζεκτ\φάση 3\1.Ανάκτορο διαδόχου\προεδρικό μέγαρο.jpg"/>
          <p:cNvPicPr>
            <a:picLocks noChangeAspect="1" noChangeArrowheads="1"/>
          </p:cNvPicPr>
          <p:nvPr/>
        </p:nvPicPr>
        <p:blipFill>
          <a:blip r:embed="rId3" cstate="print"/>
          <a:srcRect/>
          <a:stretch>
            <a:fillRect/>
          </a:stretch>
        </p:blipFill>
        <p:spPr bwMode="auto">
          <a:xfrm>
            <a:off x="-396552" y="3573016"/>
            <a:ext cx="5947011" cy="3284984"/>
          </a:xfrm>
          <a:prstGeom prst="rect">
            <a:avLst/>
          </a:prstGeom>
          <a:noFill/>
        </p:spPr>
      </p:pic>
      <p:pic>
        <p:nvPicPr>
          <p:cNvPr id="2052" name="Picture 4" descr="C:\Users\Αριαδνη\Pictures\εργασιες\προζεκτ\φάση 3\1.Ανάκτορο διαδόχου\proedriko-megaro.jpg"/>
          <p:cNvPicPr>
            <a:picLocks noChangeAspect="1" noChangeArrowheads="1"/>
          </p:cNvPicPr>
          <p:nvPr/>
        </p:nvPicPr>
        <p:blipFill>
          <a:blip r:embed="rId4" cstate="print"/>
          <a:srcRect/>
          <a:stretch>
            <a:fillRect/>
          </a:stretch>
        </p:blipFill>
        <p:spPr bwMode="auto">
          <a:xfrm>
            <a:off x="4407645" y="3573016"/>
            <a:ext cx="4736355" cy="3284984"/>
          </a:xfrm>
          <a:prstGeom prst="rect">
            <a:avLst/>
          </a:prstGeom>
          <a:noFill/>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Αριαδνη\Pictures\εργασιες\προζεκτ\φάση 3\2.Μέγαρο Ερίκου Σλήμαν\IMG_3038betty-manousos-iliou-melathron.JPG"/>
          <p:cNvPicPr>
            <a:picLocks noChangeAspect="1" noChangeArrowheads="1"/>
          </p:cNvPicPr>
          <p:nvPr/>
        </p:nvPicPr>
        <p:blipFill>
          <a:blip r:embed="rId2" cstate="print"/>
          <a:srcRect/>
          <a:stretch>
            <a:fillRect/>
          </a:stretch>
        </p:blipFill>
        <p:spPr bwMode="auto">
          <a:xfrm>
            <a:off x="0" y="-387424"/>
            <a:ext cx="6331845" cy="4634120"/>
          </a:xfrm>
          <a:prstGeom prst="rect">
            <a:avLst/>
          </a:prstGeom>
          <a:noFill/>
        </p:spPr>
      </p:pic>
      <p:pic>
        <p:nvPicPr>
          <p:cNvPr id="3075" name="Picture 3" descr="C:\Users\Αριαδνη\Pictures\εργασιες\προζεκτ\φάση 3\2.Μέγαρο Ερίκου Σλήμαν\450px-Illou-Melathron01.jpg"/>
          <p:cNvPicPr>
            <a:picLocks noChangeAspect="1" noChangeArrowheads="1"/>
          </p:cNvPicPr>
          <p:nvPr/>
        </p:nvPicPr>
        <p:blipFill>
          <a:blip r:embed="rId3" cstate="print"/>
          <a:srcRect/>
          <a:stretch>
            <a:fillRect/>
          </a:stretch>
        </p:blipFill>
        <p:spPr bwMode="auto">
          <a:xfrm>
            <a:off x="5708153" y="0"/>
            <a:ext cx="3435847" cy="6858000"/>
          </a:xfrm>
          <a:prstGeom prst="rect">
            <a:avLst/>
          </a:prstGeom>
          <a:noFill/>
        </p:spPr>
      </p:pic>
      <p:pic>
        <p:nvPicPr>
          <p:cNvPr id="3076" name="Picture 4" descr="C:\Users\Αριαδνη\Pictures\εργασιες\προζεκτ\φάση 3\2.Μέγαρο Ερίκου Σλήμαν\Athens_nomisamtikomouseio.jpg"/>
          <p:cNvPicPr>
            <a:picLocks noChangeAspect="1" noChangeArrowheads="1"/>
          </p:cNvPicPr>
          <p:nvPr/>
        </p:nvPicPr>
        <p:blipFill>
          <a:blip r:embed="rId4" cstate="print"/>
          <a:srcRect/>
          <a:stretch>
            <a:fillRect/>
          </a:stretch>
        </p:blipFill>
        <p:spPr bwMode="auto">
          <a:xfrm>
            <a:off x="0" y="3054537"/>
            <a:ext cx="5724128" cy="3803463"/>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Αριαδνη\Pictures\εργασιες\προζεκτ\φάση 3\3.Μέγαρο Σταθάτου\222222222222.jpg"/>
          <p:cNvPicPr>
            <a:picLocks noChangeAspect="1" noChangeArrowheads="1"/>
          </p:cNvPicPr>
          <p:nvPr/>
        </p:nvPicPr>
        <p:blipFill>
          <a:blip r:embed="rId2" cstate="print"/>
          <a:srcRect/>
          <a:stretch>
            <a:fillRect/>
          </a:stretch>
        </p:blipFill>
        <p:spPr bwMode="auto">
          <a:xfrm>
            <a:off x="4860032" y="-387424"/>
            <a:ext cx="5004048" cy="3497446"/>
          </a:xfrm>
          <a:prstGeom prst="rect">
            <a:avLst/>
          </a:prstGeom>
          <a:noFill/>
        </p:spPr>
      </p:pic>
      <p:pic>
        <p:nvPicPr>
          <p:cNvPr id="4098" name="Picture 2" descr="C:\Users\Αριαδνη\Pictures\εργασιες\προζεκτ\φάση 3\3.Μέγαρο Σταθάτου\LEO36.jpg"/>
          <p:cNvPicPr>
            <a:picLocks noChangeAspect="1" noChangeArrowheads="1"/>
          </p:cNvPicPr>
          <p:nvPr/>
        </p:nvPicPr>
        <p:blipFill>
          <a:blip r:embed="rId3" cstate="print"/>
          <a:srcRect/>
          <a:stretch>
            <a:fillRect/>
          </a:stretch>
        </p:blipFill>
        <p:spPr bwMode="auto">
          <a:xfrm>
            <a:off x="4139952" y="3080329"/>
            <a:ext cx="5662082" cy="3777671"/>
          </a:xfrm>
          <a:prstGeom prst="rect">
            <a:avLst/>
          </a:prstGeom>
          <a:noFill/>
        </p:spPr>
      </p:pic>
      <p:pic>
        <p:nvPicPr>
          <p:cNvPr id="4099" name="Picture 3" descr="C:\Users\Αριαδνη\Pictures\εργασιες\προζεκτ\φάση 3\3.Μέγαρο Σταθάτου\300px-Stathatos_Mansion_side.jpg"/>
          <p:cNvPicPr>
            <a:picLocks noChangeAspect="1" noChangeArrowheads="1"/>
          </p:cNvPicPr>
          <p:nvPr/>
        </p:nvPicPr>
        <p:blipFill>
          <a:blip r:embed="rId4" cstate="print"/>
          <a:srcRect/>
          <a:stretch>
            <a:fillRect/>
          </a:stretch>
        </p:blipFill>
        <p:spPr bwMode="auto">
          <a:xfrm>
            <a:off x="-1332656" y="-243408"/>
            <a:ext cx="6217732" cy="72728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Αριαδνη\Pictures\εργασιες\προζεκτ\φάση 3\4.Μέγαρο Ανδρέα Συγγρού\yp.-ekswterikwn.jpg"/>
          <p:cNvPicPr>
            <a:picLocks noChangeAspect="1" noChangeArrowheads="1"/>
          </p:cNvPicPr>
          <p:nvPr/>
        </p:nvPicPr>
        <p:blipFill>
          <a:blip r:embed="rId2" cstate="print"/>
          <a:srcRect/>
          <a:stretch>
            <a:fillRect/>
          </a:stretch>
        </p:blipFill>
        <p:spPr bwMode="auto">
          <a:xfrm>
            <a:off x="0" y="-459432"/>
            <a:ext cx="9324528" cy="2895375"/>
          </a:xfrm>
          <a:prstGeom prst="rect">
            <a:avLst/>
          </a:prstGeom>
          <a:noFill/>
        </p:spPr>
      </p:pic>
      <p:pic>
        <p:nvPicPr>
          <p:cNvPr id="5123" name="Picture 3" descr="C:\Users\Αριαδνη\Pictures\εργασιες\προζεκτ\φάση 3\4.Μέγαρο Ανδρέα Συγγρού\14BA6A9734FCAEC2A592051848F87E3B.jpg"/>
          <p:cNvPicPr>
            <a:picLocks noChangeAspect="1" noChangeArrowheads="1"/>
          </p:cNvPicPr>
          <p:nvPr/>
        </p:nvPicPr>
        <p:blipFill>
          <a:blip r:embed="rId3" cstate="print"/>
          <a:srcRect/>
          <a:stretch>
            <a:fillRect/>
          </a:stretch>
        </p:blipFill>
        <p:spPr bwMode="auto">
          <a:xfrm>
            <a:off x="0" y="2276872"/>
            <a:ext cx="9252520" cy="2592288"/>
          </a:xfrm>
          <a:prstGeom prst="rect">
            <a:avLst/>
          </a:prstGeom>
          <a:noFill/>
        </p:spPr>
      </p:pic>
      <p:pic>
        <p:nvPicPr>
          <p:cNvPr id="5124" name="Picture 4" descr="C:\Users\Αριαδνη\Pictures\εργασιες\προζεκτ\φάση 3\4.Μέγαρο Ανδρέα Συγγρού\300px-Syngros_mansion_in_Athens.jpg"/>
          <p:cNvPicPr>
            <a:picLocks noChangeAspect="1" noChangeArrowheads="1"/>
          </p:cNvPicPr>
          <p:nvPr/>
        </p:nvPicPr>
        <p:blipFill>
          <a:blip r:embed="rId4" cstate="print"/>
          <a:srcRect/>
          <a:stretch>
            <a:fillRect/>
          </a:stretch>
        </p:blipFill>
        <p:spPr bwMode="auto">
          <a:xfrm>
            <a:off x="0" y="4293096"/>
            <a:ext cx="9269698" cy="3312368"/>
          </a:xfrm>
          <a:prstGeom prst="rect">
            <a:avLst/>
          </a:prstGeom>
          <a:noFill/>
        </p:spPr>
      </p:pic>
    </p:spTree>
  </p:cSld>
  <p:clrMapOvr>
    <a:masterClrMapping/>
  </p:clrMapOvr>
  <p:transition spd="slow">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Αριαδνη\Pictures\εργασιες\προζεκτ\φάση 3\5.Έπαυλη του Νικολάου Θων\Queen_Square_Riot_1831_engraving.jpg"/>
          <p:cNvPicPr>
            <a:picLocks noChangeAspect="1" noChangeArrowheads="1"/>
          </p:cNvPicPr>
          <p:nvPr/>
        </p:nvPicPr>
        <p:blipFill>
          <a:blip r:embed="rId2" cstate="print"/>
          <a:srcRect/>
          <a:stretch>
            <a:fillRect/>
          </a:stretch>
        </p:blipFill>
        <p:spPr bwMode="auto">
          <a:xfrm>
            <a:off x="4572000" y="0"/>
            <a:ext cx="5760640" cy="4221088"/>
          </a:xfrm>
          <a:prstGeom prst="rect">
            <a:avLst/>
          </a:prstGeom>
          <a:noFill/>
        </p:spPr>
      </p:pic>
      <p:pic>
        <p:nvPicPr>
          <p:cNvPr id="6146" name="Picture 2" descr="C:\Users\Αριαδνη\Pictures\εργασιες\προζεκτ\φάση 3\5.Έπαυλη του Νικολάου Θων\Gyzi3-big.jpg"/>
          <p:cNvPicPr>
            <a:picLocks noChangeAspect="1" noChangeArrowheads="1"/>
          </p:cNvPicPr>
          <p:nvPr/>
        </p:nvPicPr>
        <p:blipFill>
          <a:blip r:embed="rId3" cstate="print"/>
          <a:srcRect/>
          <a:stretch>
            <a:fillRect/>
          </a:stretch>
        </p:blipFill>
        <p:spPr bwMode="auto">
          <a:xfrm>
            <a:off x="0" y="-531440"/>
            <a:ext cx="4759608" cy="5400600"/>
          </a:xfrm>
          <a:prstGeom prst="rect">
            <a:avLst/>
          </a:prstGeom>
          <a:noFill/>
        </p:spPr>
      </p:pic>
      <p:pic>
        <p:nvPicPr>
          <p:cNvPr id="6148" name="Picture 4" descr="C:\Users\Αριαδνη\Pictures\εργασιες\προζεκτ\φάση 3\5.Έπαυλη του Νικολάου Θων\ampelokipi_palia_terma_60-2.gif"/>
          <p:cNvPicPr>
            <a:picLocks noChangeAspect="1" noChangeArrowheads="1"/>
          </p:cNvPicPr>
          <p:nvPr/>
        </p:nvPicPr>
        <p:blipFill>
          <a:blip r:embed="rId4" cstate="print"/>
          <a:srcRect/>
          <a:stretch>
            <a:fillRect/>
          </a:stretch>
        </p:blipFill>
        <p:spPr bwMode="auto">
          <a:xfrm>
            <a:off x="-540568" y="4077072"/>
            <a:ext cx="10615524" cy="2780928"/>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848" y="3501008"/>
            <a:ext cx="8769152" cy="1143000"/>
          </a:xfrm>
        </p:spPr>
        <p:txBody>
          <a:bodyPr>
            <a:normAutofit fontScale="90000"/>
          </a:bodyPr>
          <a:lstStyle/>
          <a:p>
            <a:pPr algn="l"/>
            <a:r>
              <a:rPr lang="el-GR" sz="3600" u="sng" dirty="0" smtClean="0">
                <a:solidFill>
                  <a:schemeClr val="bg1"/>
                </a:solidFill>
                <a:effectLst/>
              </a:rPr>
              <a:t>Τι μας προβλημάτισε:</a:t>
            </a:r>
            <a:r>
              <a:rPr lang="el-GR" sz="3600" dirty="0" smtClean="0">
                <a:solidFill>
                  <a:schemeClr val="bg1"/>
                </a:solidFill>
                <a:effectLst/>
              </a:rPr>
              <a:t/>
            </a:r>
            <a:br>
              <a:rPr lang="el-GR" sz="3600" dirty="0" smtClean="0">
                <a:solidFill>
                  <a:schemeClr val="bg1"/>
                </a:solidFill>
                <a:effectLst/>
              </a:rPr>
            </a:br>
            <a:r>
              <a:rPr lang="el-GR" sz="3600" dirty="0" smtClean="0">
                <a:solidFill>
                  <a:schemeClr val="bg1"/>
                </a:solidFill>
                <a:effectLst/>
              </a:rPr>
              <a:t/>
            </a:r>
            <a:br>
              <a:rPr lang="el-GR" sz="3600" dirty="0" smtClean="0">
                <a:solidFill>
                  <a:schemeClr val="bg1"/>
                </a:solidFill>
                <a:effectLst/>
              </a:rPr>
            </a:br>
            <a:r>
              <a:rPr lang="el-GR" sz="3600" dirty="0" smtClean="0">
                <a:solidFill>
                  <a:schemeClr val="bg1"/>
                </a:solidFill>
                <a:effectLst/>
              </a:rPr>
              <a:t>1. Γιατί τα κτίρια των τραπεζών της Ελλάδος αλλά και του εξωτερικού είναι νεοκλασικά</a:t>
            </a:r>
            <a:br>
              <a:rPr lang="el-GR" sz="3600" dirty="0" smtClean="0">
                <a:solidFill>
                  <a:schemeClr val="bg1"/>
                </a:solidFill>
                <a:effectLst/>
              </a:rPr>
            </a:br>
            <a:r>
              <a:rPr lang="el-GR" sz="3600" dirty="0" smtClean="0">
                <a:solidFill>
                  <a:schemeClr val="bg1"/>
                </a:solidFill>
                <a:effectLst/>
              </a:rPr>
              <a:t>2.Γιατί κανείς δεν φροντίζει αυτά τα σπουδαία κτήρια;</a:t>
            </a:r>
            <a:br>
              <a:rPr lang="el-GR" sz="3600" dirty="0" smtClean="0">
                <a:solidFill>
                  <a:schemeClr val="bg1"/>
                </a:solidFill>
                <a:effectLst/>
              </a:rPr>
            </a:br>
            <a:r>
              <a:rPr lang="el-GR" sz="3600" dirty="0" smtClean="0">
                <a:solidFill>
                  <a:schemeClr val="bg1"/>
                </a:solidFill>
                <a:effectLst/>
              </a:rPr>
              <a:t>3.Γιατί ένα από τα σήματα κατατεθέντα της Ελλάδος είναι ένα νεοκλασικά κτίρια;</a:t>
            </a:r>
            <a:br>
              <a:rPr lang="el-GR" sz="3600" dirty="0" smtClean="0">
                <a:solidFill>
                  <a:schemeClr val="bg1"/>
                </a:solidFill>
                <a:effectLst/>
              </a:rPr>
            </a:br>
            <a:r>
              <a:rPr lang="el-GR" sz="3600" dirty="0" smtClean="0">
                <a:solidFill>
                  <a:schemeClr val="bg1"/>
                </a:solidFill>
                <a:effectLst/>
              </a:rPr>
              <a:t>4. Ποια είναι τα βασικά στοιχεία ενός νεοκλασικού κτίσματος;</a:t>
            </a:r>
            <a:br>
              <a:rPr lang="el-GR" sz="3600" dirty="0" smtClean="0">
                <a:solidFill>
                  <a:schemeClr val="bg1"/>
                </a:solidFill>
                <a:effectLst/>
              </a:rPr>
            </a:br>
            <a:r>
              <a:rPr lang="el-GR" sz="3600" dirty="0" smtClean="0">
                <a:solidFill>
                  <a:schemeClr val="bg1"/>
                </a:solidFill>
                <a:effectLst/>
              </a:rPr>
              <a:t/>
            </a:r>
            <a:br>
              <a:rPr lang="el-GR" sz="3600" dirty="0" smtClean="0">
                <a:solidFill>
                  <a:schemeClr val="bg1"/>
                </a:solidFill>
                <a:effectLst/>
              </a:rPr>
            </a:br>
            <a:r>
              <a:rPr lang="el-GR" sz="3600" dirty="0" smtClean="0">
                <a:solidFill>
                  <a:schemeClr val="bg1"/>
                </a:solidFill>
                <a:effectLst/>
              </a:rPr>
              <a:t/>
            </a:r>
            <a:br>
              <a:rPr lang="el-GR" sz="3600" dirty="0" smtClean="0">
                <a:solidFill>
                  <a:schemeClr val="bg1"/>
                </a:solidFill>
                <a:effectLst/>
              </a:rPr>
            </a:br>
            <a:r>
              <a:rPr lang="el-GR" sz="3600" dirty="0" smtClean="0">
                <a:solidFill>
                  <a:schemeClr val="bg1"/>
                </a:solidFill>
                <a:effectLst/>
              </a:rPr>
              <a:t/>
            </a:r>
            <a:br>
              <a:rPr lang="el-GR" sz="3600" dirty="0" smtClean="0">
                <a:solidFill>
                  <a:schemeClr val="bg1"/>
                </a:solidFill>
                <a:effectLst/>
              </a:rPr>
            </a:br>
            <a:r>
              <a:rPr lang="el-GR" dirty="0" smtClean="0"/>
              <a:t/>
            </a:r>
            <a:br>
              <a:rPr lang="el-GR" dirty="0" smtClean="0"/>
            </a:br>
            <a:endParaRPr lang="el-GR"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Αριαδνη\Pictures\εργασιες\προζεκτ\φάση 3\6.Κτίριο οικογένειας Φρυσίρα, Πλάκα\plaka63.jpg"/>
          <p:cNvPicPr>
            <a:picLocks noChangeAspect="1" noChangeArrowheads="1"/>
          </p:cNvPicPr>
          <p:nvPr/>
        </p:nvPicPr>
        <p:blipFill>
          <a:blip r:embed="rId2" cstate="print"/>
          <a:srcRect/>
          <a:stretch>
            <a:fillRect/>
          </a:stretch>
        </p:blipFill>
        <p:spPr bwMode="auto">
          <a:xfrm>
            <a:off x="-252536" y="0"/>
            <a:ext cx="4860032" cy="6858000"/>
          </a:xfrm>
          <a:prstGeom prst="rect">
            <a:avLst/>
          </a:prstGeom>
          <a:noFill/>
        </p:spPr>
      </p:pic>
      <p:pic>
        <p:nvPicPr>
          <p:cNvPr id="7171" name="Picture 3" descr="C:\Users\Αριαδνη\Pictures\εργασιες\προζεκτ\φάση 3\6.Κτίριο οικογένειας Φρυσίρα, Πλάκα\athens21.jpg"/>
          <p:cNvPicPr>
            <a:picLocks noChangeAspect="1" noChangeArrowheads="1"/>
          </p:cNvPicPr>
          <p:nvPr/>
        </p:nvPicPr>
        <p:blipFill>
          <a:blip r:embed="rId3" cstate="print"/>
          <a:srcRect/>
          <a:stretch>
            <a:fillRect/>
          </a:stretch>
        </p:blipFill>
        <p:spPr bwMode="auto">
          <a:xfrm>
            <a:off x="3851920" y="0"/>
            <a:ext cx="5901437" cy="6858000"/>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Αριαδνη\Pictures\εργασιες\προζεκτ\φάση 3\7.Η πρώτη βασιλική έπαυλη στο Τατόι\tumblr_lv4n3mn4Av1qmb0dlo1_500_large.png"/>
          <p:cNvPicPr>
            <a:picLocks noChangeAspect="1" noChangeArrowheads="1"/>
          </p:cNvPicPr>
          <p:nvPr/>
        </p:nvPicPr>
        <p:blipFill>
          <a:blip r:embed="rId2" cstate="print"/>
          <a:srcRect/>
          <a:stretch>
            <a:fillRect/>
          </a:stretch>
        </p:blipFill>
        <p:spPr bwMode="auto">
          <a:xfrm>
            <a:off x="-252536" y="0"/>
            <a:ext cx="9968023" cy="6858000"/>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Αριαδνη\Pictures\εργασιες\προζεκτ\φάση 3\8.Μέγαρο Μελά\mela.jpg"/>
          <p:cNvPicPr>
            <a:picLocks noChangeAspect="1" noChangeArrowheads="1"/>
          </p:cNvPicPr>
          <p:nvPr/>
        </p:nvPicPr>
        <p:blipFill>
          <a:blip r:embed="rId2" cstate="print"/>
          <a:srcRect/>
          <a:stretch>
            <a:fillRect/>
          </a:stretch>
        </p:blipFill>
        <p:spPr bwMode="auto">
          <a:xfrm>
            <a:off x="-252536" y="0"/>
            <a:ext cx="9396536" cy="2914650"/>
          </a:xfrm>
          <a:prstGeom prst="rect">
            <a:avLst/>
          </a:prstGeom>
          <a:noFill/>
        </p:spPr>
      </p:pic>
      <p:pic>
        <p:nvPicPr>
          <p:cNvPr id="9219" name="Picture 3" descr="C:\Users\Αριαδνη\Pictures\εργασιες\προζεκτ\φάση 3\8.Μέγαρο Μελά\LEO31.jpg"/>
          <p:cNvPicPr>
            <a:picLocks noChangeAspect="1" noChangeArrowheads="1"/>
          </p:cNvPicPr>
          <p:nvPr/>
        </p:nvPicPr>
        <p:blipFill>
          <a:blip r:embed="rId3" cstate="print"/>
          <a:srcRect/>
          <a:stretch>
            <a:fillRect/>
          </a:stretch>
        </p:blipFill>
        <p:spPr bwMode="auto">
          <a:xfrm>
            <a:off x="-324543" y="2636912"/>
            <a:ext cx="5400600" cy="4499992"/>
          </a:xfrm>
          <a:prstGeom prst="rect">
            <a:avLst/>
          </a:prstGeom>
          <a:noFill/>
        </p:spPr>
      </p:pic>
      <p:pic>
        <p:nvPicPr>
          <p:cNvPr id="9220" name="Picture 4" descr="C:\Users\Αριαδνη\Pictures\εργασιες\προζεκτ\φάση 3\8.Μέγαρο Μελά\LEO32.jpg"/>
          <p:cNvPicPr>
            <a:picLocks noChangeAspect="1" noChangeArrowheads="1"/>
          </p:cNvPicPr>
          <p:nvPr/>
        </p:nvPicPr>
        <p:blipFill>
          <a:blip r:embed="rId4" cstate="print"/>
          <a:srcRect/>
          <a:stretch>
            <a:fillRect/>
          </a:stretch>
        </p:blipFill>
        <p:spPr bwMode="auto">
          <a:xfrm>
            <a:off x="4572000" y="2636912"/>
            <a:ext cx="4572000" cy="4536504"/>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Αριαδνη\Pictures\εργασιες\προζεκτ\φάση 3\10.Διοικητήριο της Σχολής Ευελπίδων\sxolh-eyelpidvn-pedio-arevs.jpg"/>
          <p:cNvPicPr>
            <a:picLocks noChangeAspect="1" noChangeArrowheads="1"/>
          </p:cNvPicPr>
          <p:nvPr/>
        </p:nvPicPr>
        <p:blipFill>
          <a:blip r:embed="rId2" cstate="print"/>
          <a:srcRect/>
          <a:stretch>
            <a:fillRect/>
          </a:stretch>
        </p:blipFill>
        <p:spPr bwMode="auto">
          <a:xfrm>
            <a:off x="0" y="-171400"/>
            <a:ext cx="9396536" cy="2533650"/>
          </a:xfrm>
          <a:prstGeom prst="rect">
            <a:avLst/>
          </a:prstGeom>
          <a:noFill/>
        </p:spPr>
      </p:pic>
      <p:pic>
        <p:nvPicPr>
          <p:cNvPr id="11267" name="Picture 3" descr="C:\Users\Αριαδνη\Pictures\εργασιες\προζεκτ\φάση 3\10.Διοικητήριο της Σχολής Ευελπίδων\1936.jpg"/>
          <p:cNvPicPr>
            <a:picLocks noChangeAspect="1" noChangeArrowheads="1"/>
          </p:cNvPicPr>
          <p:nvPr/>
        </p:nvPicPr>
        <p:blipFill>
          <a:blip r:embed="rId3" cstate="print"/>
          <a:srcRect/>
          <a:stretch>
            <a:fillRect/>
          </a:stretch>
        </p:blipFill>
        <p:spPr bwMode="auto">
          <a:xfrm>
            <a:off x="0" y="2132856"/>
            <a:ext cx="9323512" cy="2967236"/>
          </a:xfrm>
          <a:prstGeom prst="rect">
            <a:avLst/>
          </a:prstGeom>
          <a:noFill/>
        </p:spPr>
      </p:pic>
      <p:pic>
        <p:nvPicPr>
          <p:cNvPr id="11268" name="Picture 4" descr="C:\Users\Αριαδνη\Pictures\εργασιες\προζεκτ\φάση 3\10.Διοικητήριο της Σχολής Ευελπίδων\palioktirio.500px.jpg"/>
          <p:cNvPicPr>
            <a:picLocks noChangeAspect="1" noChangeArrowheads="1"/>
          </p:cNvPicPr>
          <p:nvPr/>
        </p:nvPicPr>
        <p:blipFill>
          <a:blip r:embed="rId4" cstate="print"/>
          <a:srcRect/>
          <a:stretch>
            <a:fillRect/>
          </a:stretch>
        </p:blipFill>
        <p:spPr bwMode="auto">
          <a:xfrm>
            <a:off x="0" y="4797153"/>
            <a:ext cx="9144000" cy="2060848"/>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Αριαδνη\Pictures\εργασιες\προζεκτ\φάση 3\11.Παλαιό Χημείο\2.jpg"/>
          <p:cNvPicPr>
            <a:picLocks noChangeAspect="1" noChangeArrowheads="1"/>
          </p:cNvPicPr>
          <p:nvPr/>
        </p:nvPicPr>
        <p:blipFill>
          <a:blip r:embed="rId2" cstate="print"/>
          <a:srcRect/>
          <a:stretch>
            <a:fillRect/>
          </a:stretch>
        </p:blipFill>
        <p:spPr bwMode="auto">
          <a:xfrm>
            <a:off x="0" y="0"/>
            <a:ext cx="5004048" cy="3501008"/>
          </a:xfrm>
          <a:prstGeom prst="rect">
            <a:avLst/>
          </a:prstGeom>
          <a:noFill/>
        </p:spPr>
      </p:pic>
      <p:pic>
        <p:nvPicPr>
          <p:cNvPr id="12292" name="Picture 4" descr="C:\Users\Αριαδνη\Pictures\εργασιες\προζεκτ\φάση 3\11.Παλαιό Χημείο\30.jpg"/>
          <p:cNvPicPr>
            <a:picLocks noChangeAspect="1" noChangeArrowheads="1"/>
          </p:cNvPicPr>
          <p:nvPr/>
        </p:nvPicPr>
        <p:blipFill>
          <a:blip r:embed="rId3" cstate="print"/>
          <a:srcRect/>
          <a:stretch>
            <a:fillRect/>
          </a:stretch>
        </p:blipFill>
        <p:spPr bwMode="auto">
          <a:xfrm>
            <a:off x="-324544" y="3284984"/>
            <a:ext cx="5967663" cy="3744416"/>
          </a:xfrm>
          <a:prstGeom prst="rect">
            <a:avLst/>
          </a:prstGeom>
          <a:noFill/>
        </p:spPr>
      </p:pic>
      <p:pic>
        <p:nvPicPr>
          <p:cNvPr id="12290" name="Picture 2" descr="C:\Users\Αριαδνη\Pictures\εργασιες\προζεκτ\φάση 3\11.Παλαιό Χημείο\xhmeio1.jpg"/>
          <p:cNvPicPr>
            <a:picLocks noChangeAspect="1" noChangeArrowheads="1"/>
          </p:cNvPicPr>
          <p:nvPr/>
        </p:nvPicPr>
        <p:blipFill>
          <a:blip r:embed="rId4" cstate="print"/>
          <a:srcRect/>
          <a:stretch>
            <a:fillRect/>
          </a:stretch>
        </p:blipFill>
        <p:spPr bwMode="auto">
          <a:xfrm>
            <a:off x="4799805" y="0"/>
            <a:ext cx="4344195" cy="7173416"/>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Αριαδνη\Pictures\εργασιες\προζεκτ\φάση 3\9.Ζάππειο\zappeionnew (1).jpg"/>
          <p:cNvPicPr>
            <a:picLocks noChangeAspect="1" noChangeArrowheads="1"/>
          </p:cNvPicPr>
          <p:nvPr/>
        </p:nvPicPr>
        <p:blipFill>
          <a:blip r:embed="rId2" cstate="print"/>
          <a:srcRect/>
          <a:stretch>
            <a:fillRect/>
          </a:stretch>
        </p:blipFill>
        <p:spPr bwMode="auto">
          <a:xfrm>
            <a:off x="0" y="0"/>
            <a:ext cx="4283968" cy="6858000"/>
          </a:xfrm>
          <a:prstGeom prst="rect">
            <a:avLst/>
          </a:prstGeom>
          <a:noFill/>
        </p:spPr>
      </p:pic>
      <p:pic>
        <p:nvPicPr>
          <p:cNvPr id="10243" name="Picture 3" descr="C:\Users\Αριαδνη\Pictures\εργασιες\προζεκτ\φάση 3\9.Ζάππειο\36900-532-1(1)-960.jpg"/>
          <p:cNvPicPr>
            <a:picLocks noChangeAspect="1" noChangeArrowheads="1"/>
          </p:cNvPicPr>
          <p:nvPr/>
        </p:nvPicPr>
        <p:blipFill>
          <a:blip r:embed="rId3" cstate="print"/>
          <a:srcRect/>
          <a:stretch>
            <a:fillRect/>
          </a:stretch>
        </p:blipFill>
        <p:spPr bwMode="auto">
          <a:xfrm>
            <a:off x="4283252" y="2060848"/>
            <a:ext cx="4860748" cy="4968552"/>
          </a:xfrm>
          <a:prstGeom prst="rect">
            <a:avLst/>
          </a:prstGeom>
          <a:noFill/>
        </p:spPr>
      </p:pic>
      <p:pic>
        <p:nvPicPr>
          <p:cNvPr id="10244" name="Picture 4" descr="C:\Users\Αριαδνη\Pictures\εργασιες\προζεκτ\φάση 3\9.Ζάππειο\Zappeio_Megaro_15.jpg"/>
          <p:cNvPicPr>
            <a:picLocks noChangeAspect="1" noChangeArrowheads="1"/>
          </p:cNvPicPr>
          <p:nvPr/>
        </p:nvPicPr>
        <p:blipFill>
          <a:blip r:embed="rId4" cstate="print"/>
          <a:srcRect/>
          <a:stretch>
            <a:fillRect/>
          </a:stretch>
        </p:blipFill>
        <p:spPr bwMode="auto">
          <a:xfrm>
            <a:off x="4283968" y="0"/>
            <a:ext cx="4860032" cy="3068960"/>
          </a:xfrm>
          <a:prstGeom prst="rect">
            <a:avLst/>
          </a:prstGeom>
          <a:noFill/>
        </p:spPr>
      </p:pic>
    </p:spTree>
  </p:cSld>
  <p:clrMapOvr>
    <a:masterClrMapping/>
  </p:clrMapOvr>
  <p:transition spd="slow">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340768"/>
            <a:ext cx="8229600" cy="1143000"/>
          </a:xfrm>
        </p:spPr>
        <p:txBody>
          <a:bodyPr>
            <a:normAutofit/>
          </a:bodyPr>
          <a:lstStyle/>
          <a:p>
            <a:pPr algn="ctr"/>
            <a:r>
              <a:rPr lang="el-GR" sz="1400" dirty="0"/>
              <a:t/>
            </a:r>
            <a:br>
              <a:rPr lang="el-GR" sz="1400" dirty="0"/>
            </a:br>
            <a:endParaRPr lang="el-GR" sz="1400" dirty="0"/>
          </a:p>
        </p:txBody>
      </p:sp>
      <p:pic>
        <p:nvPicPr>
          <p:cNvPr id="17412" name="Picture 4" descr="C:\Users\Αριαδνη\Pictures\εργασιες\προζεκτ\φάση 5\Εθνική Βιβλιοθήκη\F6AB7B1E37CD4678A2CDFB50DC986D96.jpg"/>
          <p:cNvPicPr>
            <a:picLocks noChangeAspect="1" noChangeArrowheads="1"/>
          </p:cNvPicPr>
          <p:nvPr/>
        </p:nvPicPr>
        <p:blipFill>
          <a:blip r:embed="rId2" cstate="print"/>
          <a:srcRect/>
          <a:stretch>
            <a:fillRect/>
          </a:stretch>
        </p:blipFill>
        <p:spPr bwMode="auto">
          <a:xfrm>
            <a:off x="0" y="1988840"/>
            <a:ext cx="5724128" cy="3313342"/>
          </a:xfrm>
          <a:prstGeom prst="rect">
            <a:avLst/>
          </a:prstGeom>
          <a:noFill/>
        </p:spPr>
      </p:pic>
      <p:pic>
        <p:nvPicPr>
          <p:cNvPr id="17410" name="Picture 2" descr="C:\Users\Αριαδνη\Pictures\εργασιες\προζεκτ\φάση 5\Εθνική Βιβλιοθήκη\5DB80C97433CFABE9056D70EAA0EB534.jpg"/>
          <p:cNvPicPr>
            <a:picLocks noChangeAspect="1" noChangeArrowheads="1"/>
          </p:cNvPicPr>
          <p:nvPr/>
        </p:nvPicPr>
        <p:blipFill>
          <a:blip r:embed="rId3" cstate="print"/>
          <a:srcRect/>
          <a:stretch>
            <a:fillRect/>
          </a:stretch>
        </p:blipFill>
        <p:spPr bwMode="auto">
          <a:xfrm>
            <a:off x="0" y="4509120"/>
            <a:ext cx="5580112" cy="3168352"/>
          </a:xfrm>
          <a:prstGeom prst="rect">
            <a:avLst/>
          </a:prstGeom>
          <a:noFill/>
        </p:spPr>
      </p:pic>
      <p:pic>
        <p:nvPicPr>
          <p:cNvPr id="17413" name="Picture 5" descr="C:\Users\Αριαδνη\Pictures\εργασιες\προζεκτ\φάση 5\Εθνική Βιβλιοθήκη\nlg.jpg"/>
          <p:cNvPicPr>
            <a:picLocks noChangeAspect="1" noChangeArrowheads="1"/>
          </p:cNvPicPr>
          <p:nvPr/>
        </p:nvPicPr>
        <p:blipFill>
          <a:blip r:embed="rId4" cstate="print"/>
          <a:srcRect/>
          <a:stretch>
            <a:fillRect/>
          </a:stretch>
        </p:blipFill>
        <p:spPr bwMode="auto">
          <a:xfrm>
            <a:off x="0" y="-243408"/>
            <a:ext cx="5697139" cy="2232248"/>
          </a:xfrm>
          <a:prstGeom prst="rect">
            <a:avLst/>
          </a:prstGeom>
          <a:noFill/>
        </p:spPr>
      </p:pic>
      <p:pic>
        <p:nvPicPr>
          <p:cNvPr id="17411" name="Picture 3" descr="C:\Users\Αριαδνη\Pictures\εργασιες\προζεκτ\φάση 5\Εθνική Βιβλιοθήκη\anagnosthrio_2.png"/>
          <p:cNvPicPr>
            <a:picLocks noChangeAspect="1" noChangeArrowheads="1"/>
          </p:cNvPicPr>
          <p:nvPr/>
        </p:nvPicPr>
        <p:blipFill>
          <a:blip r:embed="rId5" cstate="print"/>
          <a:srcRect/>
          <a:stretch>
            <a:fillRect/>
          </a:stretch>
        </p:blipFill>
        <p:spPr bwMode="auto">
          <a:xfrm>
            <a:off x="5580113" y="-1"/>
            <a:ext cx="3563888" cy="6858001"/>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Αριαδνη\Pictures\εργασιες\προζεκτ\φάση 5\Εθνική Βιβλιοθήκη\nlg.png"/>
          <p:cNvPicPr>
            <a:picLocks noChangeAspect="1" noChangeArrowheads="1"/>
          </p:cNvPicPr>
          <p:nvPr/>
        </p:nvPicPr>
        <p:blipFill>
          <a:blip r:embed="rId2" cstate="print"/>
          <a:srcRect/>
          <a:stretch>
            <a:fillRect/>
          </a:stretch>
        </p:blipFill>
        <p:spPr bwMode="auto">
          <a:xfrm>
            <a:off x="-180528" y="0"/>
            <a:ext cx="5393343" cy="3501008"/>
          </a:xfrm>
          <a:prstGeom prst="rect">
            <a:avLst/>
          </a:prstGeom>
          <a:noFill/>
        </p:spPr>
      </p:pic>
      <p:pic>
        <p:nvPicPr>
          <p:cNvPr id="18435" name="Picture 3" descr="C:\Users\Αριαδνη\Pictures\εργασιες\προζεκτ\φάση 5\Εθνική Βιβλιοθήκη\νλ.jpg"/>
          <p:cNvPicPr>
            <a:picLocks noChangeAspect="1" noChangeArrowheads="1"/>
          </p:cNvPicPr>
          <p:nvPr/>
        </p:nvPicPr>
        <p:blipFill>
          <a:blip r:embed="rId3" cstate="print"/>
          <a:srcRect/>
          <a:stretch>
            <a:fillRect/>
          </a:stretch>
        </p:blipFill>
        <p:spPr bwMode="auto">
          <a:xfrm>
            <a:off x="4499992" y="0"/>
            <a:ext cx="4813548" cy="3501008"/>
          </a:xfrm>
          <a:prstGeom prst="rect">
            <a:avLst/>
          </a:prstGeom>
          <a:noFill/>
        </p:spPr>
      </p:pic>
      <p:pic>
        <p:nvPicPr>
          <p:cNvPr id="18436" name="Picture 4" descr="C:\Users\Αριαδνη\Pictures\εργασιες\προζεκτ\φάση 5\Εθνική Βιβλιοθήκη\09B0C9234D61018F67DBF133395453A0.jpg"/>
          <p:cNvPicPr>
            <a:picLocks noChangeAspect="1" noChangeArrowheads="1"/>
          </p:cNvPicPr>
          <p:nvPr/>
        </p:nvPicPr>
        <p:blipFill>
          <a:blip r:embed="rId4" cstate="print"/>
          <a:srcRect/>
          <a:stretch>
            <a:fillRect/>
          </a:stretch>
        </p:blipFill>
        <p:spPr bwMode="auto">
          <a:xfrm>
            <a:off x="3923928" y="3356993"/>
            <a:ext cx="5220072" cy="3501008"/>
          </a:xfrm>
          <a:prstGeom prst="rect">
            <a:avLst/>
          </a:prstGeom>
          <a:noFill/>
        </p:spPr>
      </p:pic>
      <p:pic>
        <p:nvPicPr>
          <p:cNvPr id="18437" name="Picture 5" descr="C:\Users\Αριαδνη\Pictures\εργασιες\προζεκτ\φάση 5\Εθνική Βιβλιοθήκη\51915615.jpg"/>
          <p:cNvPicPr>
            <a:picLocks noChangeAspect="1" noChangeArrowheads="1"/>
          </p:cNvPicPr>
          <p:nvPr/>
        </p:nvPicPr>
        <p:blipFill>
          <a:blip r:embed="rId5" cstate="print"/>
          <a:srcRect/>
          <a:stretch>
            <a:fillRect/>
          </a:stretch>
        </p:blipFill>
        <p:spPr bwMode="auto">
          <a:xfrm>
            <a:off x="0" y="3356992"/>
            <a:ext cx="4499992" cy="3501008"/>
          </a:xfrm>
          <a:prstGeom prst="rect">
            <a:avLst/>
          </a:prstGeom>
          <a:noFill/>
        </p:spPr>
      </p:pic>
    </p:spTree>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1916832"/>
            <a:ext cx="4032448" cy="1143000"/>
          </a:xfrm>
        </p:spPr>
        <p:txBody>
          <a:bodyPr>
            <a:normAutofit fontScale="90000"/>
          </a:bodyPr>
          <a:lstStyle/>
          <a:p>
            <a:pPr algn="ctr"/>
            <a:r>
              <a:rPr lang="el-GR" b="1" dirty="0"/>
              <a:t> </a:t>
            </a:r>
            <a:r>
              <a:rPr lang="el-GR" dirty="0"/>
              <a:t/>
            </a:r>
            <a:br>
              <a:rPr lang="el-GR" dirty="0"/>
            </a:br>
            <a:endParaRPr lang="el-GR" dirty="0"/>
          </a:p>
        </p:txBody>
      </p:sp>
      <p:pic>
        <p:nvPicPr>
          <p:cNvPr id="9219" name="Picture 3" descr="C:\Users\Αριαδνη\Pictures\εργασιες\προζεκτ 2\Αρχίτέκτονες\220px-Christian_Hansen.JPG"/>
          <p:cNvPicPr>
            <a:picLocks noChangeAspect="1" noChangeArrowheads="1"/>
          </p:cNvPicPr>
          <p:nvPr/>
        </p:nvPicPr>
        <p:blipFill>
          <a:blip r:embed="rId2" cstate="print"/>
          <a:srcRect/>
          <a:stretch>
            <a:fillRect/>
          </a:stretch>
        </p:blipFill>
        <p:spPr bwMode="auto">
          <a:xfrm>
            <a:off x="4644008" y="0"/>
            <a:ext cx="4499992" cy="6912768"/>
          </a:xfrm>
          <a:prstGeom prst="rect">
            <a:avLst/>
          </a:prstGeom>
          <a:noFill/>
        </p:spPr>
      </p:pic>
      <p:pic>
        <p:nvPicPr>
          <p:cNvPr id="9220" name="Picture 4" descr="C:\Users\Αριαδνη\Pictures\εργασιες\προζεκτ 2\Αρχίτέκτονες\6374.jpg"/>
          <p:cNvPicPr>
            <a:picLocks noChangeAspect="1" noChangeArrowheads="1"/>
          </p:cNvPicPr>
          <p:nvPr/>
        </p:nvPicPr>
        <p:blipFill>
          <a:blip r:embed="rId3" cstate="print"/>
          <a:srcRect/>
          <a:stretch>
            <a:fillRect/>
          </a:stretch>
        </p:blipFill>
        <p:spPr bwMode="auto">
          <a:xfrm>
            <a:off x="0" y="0"/>
            <a:ext cx="4644008" cy="68580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284984"/>
            <a:ext cx="9396536" cy="792088"/>
          </a:xfrm>
        </p:spPr>
        <p:txBody>
          <a:bodyPr>
            <a:normAutofit fontScale="90000"/>
          </a:bodyPr>
          <a:lstStyle/>
          <a:p>
            <a:pPr algn="ctr"/>
            <a:r>
              <a:rPr lang="el-GR" sz="1600" b="1" dirty="0">
                <a:solidFill>
                  <a:schemeClr val="tx2">
                    <a:lumMod val="10000"/>
                  </a:schemeClr>
                </a:solidFill>
                <a:effectLst>
                  <a:outerShdw blurRad="38100" dist="38100" dir="2700000" algn="tl">
                    <a:srgbClr val="000000">
                      <a:alpha val="43137"/>
                    </a:srgbClr>
                  </a:outerShdw>
                </a:effectLst>
              </a:rPr>
              <a:t>Το Καποδιστριακό Πανεπιστήμιο και  η Ακαδημία  κατατάσσονται στα νεοκλασικά αφού αποτελούνται από το πρόπυλο (μνημειακή είσοδος), το θεμέλιο(στερεοβάτης) , το κρηπίδωμα (σκαλάκια) και την ρυθμική επανάληψη των ανοιγμάτων(παράθυρα). Έχουν </a:t>
            </a:r>
            <a:r>
              <a:rPr lang="el-GR" sz="1600" b="1" dirty="0" err="1">
                <a:solidFill>
                  <a:schemeClr val="tx2">
                    <a:lumMod val="10000"/>
                  </a:schemeClr>
                </a:solidFill>
                <a:effectLst>
                  <a:outerShdw blurRad="38100" dist="38100" dir="2700000" algn="tl">
                    <a:srgbClr val="000000">
                      <a:alpha val="43137"/>
                    </a:srgbClr>
                  </a:outerShdw>
                </a:effectLst>
              </a:rPr>
              <a:t>τύμπανον</a:t>
            </a:r>
            <a:r>
              <a:rPr lang="el-GR" sz="1600" b="1" dirty="0">
                <a:solidFill>
                  <a:schemeClr val="tx2">
                    <a:lumMod val="10000"/>
                  </a:schemeClr>
                </a:solidFill>
                <a:effectLst>
                  <a:outerShdw blurRad="38100" dist="38100" dir="2700000" algn="tl">
                    <a:srgbClr val="000000">
                      <a:alpha val="43137"/>
                    </a:srgbClr>
                  </a:outerShdw>
                </a:effectLst>
              </a:rPr>
              <a:t>, ακρωτήριο, </a:t>
            </a:r>
            <a:r>
              <a:rPr lang="el-GR" sz="1600" b="1" dirty="0" err="1">
                <a:solidFill>
                  <a:schemeClr val="tx2">
                    <a:lumMod val="10000"/>
                  </a:schemeClr>
                </a:solidFill>
                <a:effectLst>
                  <a:outerShdw blurRad="38100" dist="38100" dir="2700000" algn="tl">
                    <a:srgbClr val="000000">
                      <a:alpha val="43137"/>
                    </a:srgbClr>
                  </a:outerShdw>
                </a:effectLst>
              </a:rPr>
              <a:t>καταέτιο</a:t>
            </a:r>
            <a:r>
              <a:rPr lang="el-GR" sz="1600" b="1" dirty="0">
                <a:solidFill>
                  <a:schemeClr val="tx2">
                    <a:lumMod val="10000"/>
                  </a:schemeClr>
                </a:solidFill>
                <a:effectLst>
                  <a:outerShdw blurRad="38100" dist="38100" dir="2700000" algn="tl">
                    <a:srgbClr val="000000">
                      <a:alpha val="43137"/>
                    </a:srgbClr>
                  </a:outerShdw>
                </a:effectLst>
              </a:rPr>
              <a:t> ή </a:t>
            </a:r>
            <a:r>
              <a:rPr lang="el-GR" sz="1600" b="1" dirty="0" err="1">
                <a:solidFill>
                  <a:schemeClr val="tx2">
                    <a:lumMod val="10000"/>
                  </a:schemeClr>
                </a:solidFill>
                <a:effectLst>
                  <a:outerShdw blurRad="38100" dist="38100" dir="2700000" algn="tl">
                    <a:srgbClr val="000000">
                      <a:alpha val="43137"/>
                    </a:srgbClr>
                  </a:outerShdw>
                </a:effectLst>
              </a:rPr>
              <a:t>εναέτιο</a:t>
            </a:r>
            <a:r>
              <a:rPr lang="el-GR" sz="1600" b="1" dirty="0">
                <a:solidFill>
                  <a:schemeClr val="tx2">
                    <a:lumMod val="10000"/>
                  </a:schemeClr>
                </a:solidFill>
                <a:effectLst>
                  <a:outerShdw blurRad="38100" dist="38100" dir="2700000" algn="tl">
                    <a:srgbClr val="000000">
                      <a:alpha val="43137"/>
                    </a:srgbClr>
                  </a:outerShdw>
                </a:effectLst>
              </a:rPr>
              <a:t> με ή χωρίς οδόντες γείσο, εντυπωσιακή ζωφόρο, ακροκέραμα, επιστύλιο, κοχλιοειδές κιονόκρανα, τρίγλυφα, σπείρα και δακτυλίους. Έχουν συμμετρία, γραπτή ή γλυπτική διακόσμηση( πολλές φορές αυτά συμπίπτουν μεταξύ τους),  αυλάκια και αστράγαλο. </a:t>
            </a:r>
            <a:r>
              <a:rPr lang="el-GR" sz="1600" b="1" dirty="0" smtClean="0">
                <a:solidFill>
                  <a:schemeClr val="tx2">
                    <a:lumMod val="10000"/>
                  </a:schemeClr>
                </a:solidFill>
                <a:effectLst>
                  <a:outerShdw blurRad="38100" dist="38100" dir="2700000" algn="tl">
                    <a:srgbClr val="000000">
                      <a:alpha val="43137"/>
                    </a:srgbClr>
                  </a:outerShdw>
                </a:effectLst>
              </a:rPr>
              <a:t/>
            </a:r>
            <a:br>
              <a:rPr lang="el-GR" sz="1600" b="1" dirty="0" smtClean="0">
                <a:solidFill>
                  <a:schemeClr val="tx2">
                    <a:lumMod val="10000"/>
                  </a:schemeClr>
                </a:solidFill>
                <a:effectLst>
                  <a:outerShdw blurRad="38100" dist="38100" dir="2700000" algn="tl">
                    <a:srgbClr val="000000">
                      <a:alpha val="43137"/>
                    </a:srgbClr>
                  </a:outerShdw>
                </a:effectLst>
              </a:rPr>
            </a:br>
            <a:r>
              <a:rPr lang="el-GR" sz="1600" b="1" dirty="0">
                <a:solidFill>
                  <a:schemeClr val="tx2">
                    <a:lumMod val="10000"/>
                  </a:schemeClr>
                </a:solidFill>
                <a:effectLst>
                  <a:outerShdw blurRad="38100" dist="38100" dir="2700000" algn="tl">
                    <a:srgbClr val="000000">
                      <a:alpha val="43137"/>
                    </a:srgbClr>
                  </a:outerShdw>
                </a:effectLst>
              </a:rPr>
              <a:t/>
            </a:r>
            <a:br>
              <a:rPr lang="el-GR" sz="1600" b="1" dirty="0">
                <a:solidFill>
                  <a:schemeClr val="tx2">
                    <a:lumMod val="10000"/>
                  </a:schemeClr>
                </a:solidFill>
                <a:effectLst>
                  <a:outerShdw blurRad="38100" dist="38100" dir="2700000" algn="tl">
                    <a:srgbClr val="000000">
                      <a:alpha val="43137"/>
                    </a:srgbClr>
                  </a:outerShdw>
                </a:effectLst>
              </a:rPr>
            </a:br>
            <a:r>
              <a:rPr lang="el-GR" sz="1600" b="1" dirty="0" smtClean="0">
                <a:solidFill>
                  <a:schemeClr val="tx2">
                    <a:lumMod val="10000"/>
                  </a:schemeClr>
                </a:solidFill>
                <a:effectLst>
                  <a:outerShdw blurRad="38100" dist="38100" dir="2700000" algn="tl">
                    <a:srgbClr val="000000">
                      <a:alpha val="43137"/>
                    </a:srgbClr>
                  </a:outerShdw>
                </a:effectLst>
              </a:rPr>
              <a:t>Εκτός </a:t>
            </a:r>
            <a:r>
              <a:rPr lang="el-GR" sz="1600" b="1" dirty="0">
                <a:solidFill>
                  <a:schemeClr val="tx2">
                    <a:lumMod val="10000"/>
                  </a:schemeClr>
                </a:solidFill>
                <a:effectLst>
                  <a:outerShdw blurRad="38100" dist="38100" dir="2700000" algn="tl">
                    <a:srgbClr val="000000">
                      <a:alpha val="43137"/>
                    </a:srgbClr>
                  </a:outerShdw>
                </a:effectLst>
              </a:rPr>
              <a:t>βέβαια από του Ιωνικού ρυθμού ιδιαίτερα γνωρίσματα μπορεί ένα νεοκλασικό κτίσμα να χαρακτηρίζεται από την δωρική απλότητα και να διαθέτει μετόπες, λιτές ζωοφόρους και γείσο, </a:t>
            </a:r>
            <a:r>
              <a:rPr lang="el-GR" sz="1600" b="1" dirty="0" err="1">
                <a:solidFill>
                  <a:schemeClr val="tx2">
                    <a:lumMod val="10000"/>
                  </a:schemeClr>
                </a:solidFill>
                <a:effectLst>
                  <a:outerShdw blurRad="38100" dist="38100" dir="2700000" algn="tl">
                    <a:srgbClr val="000000">
                      <a:alpha val="43137"/>
                    </a:srgbClr>
                  </a:outerShdw>
                </a:effectLst>
              </a:rPr>
              <a:t>ευθυντήρια</a:t>
            </a:r>
            <a:r>
              <a:rPr lang="el-GR" sz="1600" b="1" dirty="0">
                <a:solidFill>
                  <a:schemeClr val="tx2">
                    <a:lumMod val="10000"/>
                  </a:schemeClr>
                </a:solidFill>
                <a:effectLst>
                  <a:outerShdw blurRad="38100" dist="38100" dir="2700000" algn="tl">
                    <a:srgbClr val="000000">
                      <a:alpha val="43137"/>
                    </a:srgbClr>
                  </a:outerShdw>
                </a:effectLst>
              </a:rPr>
              <a:t>, τρίγλυφα, ακρωτήριο και γενικότερα όλα τα στοιχεία που μπορεί να έχει ένα οικοδόμημα δωρικού ρυθμού, από αυτά </a:t>
            </a:r>
            <a:r>
              <a:rPr lang="el-GR" sz="1600" b="1" dirty="0">
                <a:solidFill>
                  <a:schemeClr val="bg1"/>
                </a:solidFill>
                <a:effectLst>
                  <a:outerShdw blurRad="38100" dist="38100" dir="2700000" algn="tl">
                    <a:srgbClr val="000000">
                      <a:alpha val="43137"/>
                    </a:srgbClr>
                  </a:outerShdw>
                </a:effectLst>
              </a:rPr>
              <a:t>που αποτελείτε δηλαδή και η Εθνική Βιβλιοθήκη αλλά και άλλα σπουδαίων κτηρίων (παραδείγματος χάριν οικία Δημητρίου Ράλλη, Αρσακείου παύλα Εφετείου και οικία Κωστή Παλαμά κ.α.)</a:t>
            </a:r>
            <a:r>
              <a:rPr lang="el-GR" b="1" dirty="0"/>
              <a:t/>
            </a:r>
            <a:br>
              <a:rPr lang="el-GR" b="1" dirty="0"/>
            </a:br>
            <a:endParaRPr lang="el-GR" b="1" dirty="0"/>
          </a:p>
        </p:txBody>
      </p:sp>
      <p:pic>
        <p:nvPicPr>
          <p:cNvPr id="6146" name="Picture 2" descr="C:\Users\Αριαδνη\Pictures\εργασιες\προζεκτ 2\φάση 4\PicMonkey Collage.jpg"/>
          <p:cNvPicPr>
            <a:picLocks noChangeAspect="1" noChangeArrowheads="1"/>
          </p:cNvPicPr>
          <p:nvPr/>
        </p:nvPicPr>
        <p:blipFill>
          <a:blip r:embed="rId2" cstate="print"/>
          <a:srcRect/>
          <a:stretch>
            <a:fillRect/>
          </a:stretch>
        </p:blipFill>
        <p:spPr bwMode="auto">
          <a:xfrm>
            <a:off x="7236296" y="0"/>
            <a:ext cx="1916832" cy="1916832"/>
          </a:xfrm>
          <a:prstGeom prst="rect">
            <a:avLst/>
          </a:prstGeom>
          <a:noFill/>
        </p:spPr>
      </p:pic>
      <p:pic>
        <p:nvPicPr>
          <p:cNvPr id="6147" name="Picture 3" descr="C:\Users\Αριαδνη\Pictures\εργασιες\προζεκτ 2\φάση 4\PicMonkey Collageρφδ.jpg"/>
          <p:cNvPicPr>
            <a:picLocks noChangeAspect="1" noChangeArrowheads="1"/>
          </p:cNvPicPr>
          <p:nvPr/>
        </p:nvPicPr>
        <p:blipFill>
          <a:blip r:embed="rId3" cstate="print"/>
          <a:srcRect/>
          <a:stretch>
            <a:fillRect/>
          </a:stretch>
        </p:blipFill>
        <p:spPr bwMode="auto">
          <a:xfrm>
            <a:off x="0" y="0"/>
            <a:ext cx="1916832" cy="1916832"/>
          </a:xfrm>
          <a:prstGeom prst="rect">
            <a:avLst/>
          </a:prstGeom>
          <a:noFill/>
        </p:spPr>
      </p:pic>
      <p:pic>
        <p:nvPicPr>
          <p:cNvPr id="6148" name="Picture 4" descr="C:\Users\Αριαδνη\Pictures\εργασιες\προζεκτ 2\φάση 4\ρφευρεφδ.jpg"/>
          <p:cNvPicPr>
            <a:picLocks noChangeAspect="1" noChangeArrowheads="1"/>
          </p:cNvPicPr>
          <p:nvPr/>
        </p:nvPicPr>
        <p:blipFill>
          <a:blip r:embed="rId4" cstate="print"/>
          <a:srcRect/>
          <a:stretch>
            <a:fillRect/>
          </a:stretch>
        </p:blipFill>
        <p:spPr bwMode="auto">
          <a:xfrm>
            <a:off x="3563888" y="0"/>
            <a:ext cx="1916832" cy="1916832"/>
          </a:xfrm>
          <a:prstGeom prst="rect">
            <a:avLst/>
          </a:prstGeom>
          <a:noFill/>
        </p:spPr>
      </p:pic>
      <p:pic>
        <p:nvPicPr>
          <p:cNvPr id="6" name="Picture 2" descr="C:\Users\Αριαδνη\Pictures\εργασιες\προζεκτ 2\φάση 4\PicMonkey Collage.jpg"/>
          <p:cNvPicPr>
            <a:picLocks noChangeAspect="1" noChangeArrowheads="1"/>
          </p:cNvPicPr>
          <p:nvPr/>
        </p:nvPicPr>
        <p:blipFill>
          <a:blip r:embed="rId5" cstate="print"/>
          <a:srcRect/>
          <a:stretch>
            <a:fillRect/>
          </a:stretch>
        </p:blipFill>
        <p:spPr bwMode="auto">
          <a:xfrm>
            <a:off x="1763688" y="0"/>
            <a:ext cx="1944216" cy="1944216"/>
          </a:xfrm>
          <a:prstGeom prst="rect">
            <a:avLst/>
          </a:prstGeom>
          <a:noFill/>
        </p:spPr>
      </p:pic>
      <p:pic>
        <p:nvPicPr>
          <p:cNvPr id="7" name="Picture 3" descr="C:\Users\Αριαδνη\Pictures\εργασιες\προζεκτ 2\φάση 4\PicMonkey Collageρφδ.jpg"/>
          <p:cNvPicPr>
            <a:picLocks noChangeAspect="1" noChangeArrowheads="1"/>
          </p:cNvPicPr>
          <p:nvPr/>
        </p:nvPicPr>
        <p:blipFill>
          <a:blip r:embed="rId6" cstate="print"/>
          <a:srcRect/>
          <a:stretch>
            <a:fillRect/>
          </a:stretch>
        </p:blipFill>
        <p:spPr bwMode="auto">
          <a:xfrm>
            <a:off x="5364088" y="0"/>
            <a:ext cx="1907704" cy="1907704"/>
          </a:xfrm>
          <a:prstGeom prst="rect">
            <a:avLst/>
          </a:prstGeom>
          <a:noFill/>
        </p:spPr>
      </p:pic>
      <p:pic>
        <p:nvPicPr>
          <p:cNvPr id="8" name="Picture 3" descr="C:\Users\Αριαδνη\Pictures\εργασιες\προζεκτ 2\φάση 4\PicMonkey Collageρφδ.jpg"/>
          <p:cNvPicPr>
            <a:picLocks noChangeAspect="1" noChangeArrowheads="1"/>
          </p:cNvPicPr>
          <p:nvPr/>
        </p:nvPicPr>
        <p:blipFill>
          <a:blip r:embed="rId3" cstate="print"/>
          <a:srcRect/>
          <a:stretch>
            <a:fillRect/>
          </a:stretch>
        </p:blipFill>
        <p:spPr bwMode="auto">
          <a:xfrm>
            <a:off x="0" y="4941168"/>
            <a:ext cx="1916832" cy="1916832"/>
          </a:xfrm>
          <a:prstGeom prst="rect">
            <a:avLst/>
          </a:prstGeom>
          <a:noFill/>
        </p:spPr>
      </p:pic>
      <p:pic>
        <p:nvPicPr>
          <p:cNvPr id="9" name="Picture 2" descr="C:\Users\Αριαδνη\Pictures\εργασιες\προζεκτ 2\φάση 4\PicMonkey Collage.jpg"/>
          <p:cNvPicPr>
            <a:picLocks noChangeAspect="1" noChangeArrowheads="1"/>
          </p:cNvPicPr>
          <p:nvPr/>
        </p:nvPicPr>
        <p:blipFill>
          <a:blip r:embed="rId5" cstate="print"/>
          <a:srcRect/>
          <a:stretch>
            <a:fillRect/>
          </a:stretch>
        </p:blipFill>
        <p:spPr bwMode="auto">
          <a:xfrm>
            <a:off x="1763688" y="4913784"/>
            <a:ext cx="1944216" cy="1944216"/>
          </a:xfrm>
          <a:prstGeom prst="rect">
            <a:avLst/>
          </a:prstGeom>
          <a:noFill/>
        </p:spPr>
      </p:pic>
      <p:pic>
        <p:nvPicPr>
          <p:cNvPr id="10" name="Picture 3" descr="C:\Users\Αριαδνη\Pictures\εργασιες\προζεκτ 2\φάση 4\PicMonkey Collageρφδ.jpg"/>
          <p:cNvPicPr>
            <a:picLocks noChangeAspect="1" noChangeArrowheads="1"/>
          </p:cNvPicPr>
          <p:nvPr/>
        </p:nvPicPr>
        <p:blipFill>
          <a:blip r:embed="rId6" cstate="print"/>
          <a:srcRect/>
          <a:stretch>
            <a:fillRect/>
          </a:stretch>
        </p:blipFill>
        <p:spPr bwMode="auto">
          <a:xfrm>
            <a:off x="5364088" y="4950296"/>
            <a:ext cx="1907704" cy="1907704"/>
          </a:xfrm>
          <a:prstGeom prst="rect">
            <a:avLst/>
          </a:prstGeom>
          <a:noFill/>
        </p:spPr>
      </p:pic>
      <p:pic>
        <p:nvPicPr>
          <p:cNvPr id="11" name="Picture 2" descr="C:\Users\Αριαδνη\Pictures\εργασιες\προζεκτ 2\φάση 4\PicMonkey Collage.jpg"/>
          <p:cNvPicPr>
            <a:picLocks noChangeAspect="1" noChangeArrowheads="1"/>
          </p:cNvPicPr>
          <p:nvPr/>
        </p:nvPicPr>
        <p:blipFill>
          <a:blip r:embed="rId2" cstate="print"/>
          <a:srcRect/>
          <a:stretch>
            <a:fillRect/>
          </a:stretch>
        </p:blipFill>
        <p:spPr bwMode="auto">
          <a:xfrm>
            <a:off x="7227168" y="4941168"/>
            <a:ext cx="1916832" cy="1916832"/>
          </a:xfrm>
          <a:prstGeom prst="rect">
            <a:avLst/>
          </a:prstGeom>
          <a:noFill/>
        </p:spPr>
      </p:pic>
      <p:pic>
        <p:nvPicPr>
          <p:cNvPr id="14" name="Picture 4" descr="C:\Users\Αριαδνη\Pictures\εργασιες\προζεκτ 2\φάση 4\ρφευρεφδ.jpg"/>
          <p:cNvPicPr>
            <a:picLocks noChangeAspect="1" noChangeArrowheads="1"/>
          </p:cNvPicPr>
          <p:nvPr/>
        </p:nvPicPr>
        <p:blipFill>
          <a:blip r:embed="rId4" cstate="print"/>
          <a:srcRect/>
          <a:stretch>
            <a:fillRect/>
          </a:stretch>
        </p:blipFill>
        <p:spPr bwMode="auto">
          <a:xfrm>
            <a:off x="3563888" y="4941168"/>
            <a:ext cx="1916832" cy="1916832"/>
          </a:xfrm>
          <a:prstGeom prst="rect">
            <a:avLst/>
          </a:prstGeom>
          <a:noFill/>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212976"/>
            <a:ext cx="8229600" cy="1143000"/>
          </a:xfrm>
        </p:spPr>
        <p:txBody>
          <a:bodyPr>
            <a:normAutofit fontScale="90000"/>
          </a:bodyPr>
          <a:lstStyle/>
          <a:p>
            <a:r>
              <a:rPr lang="el-GR" sz="4900" dirty="0" smtClean="0">
                <a:solidFill>
                  <a:schemeClr val="tx2">
                    <a:lumMod val="10000"/>
                  </a:schemeClr>
                </a:solidFill>
              </a:rPr>
              <a:t>Συντακτική ομάδα:</a:t>
            </a:r>
            <a:br>
              <a:rPr lang="el-GR" sz="4900" dirty="0" smtClean="0">
                <a:solidFill>
                  <a:schemeClr val="tx2">
                    <a:lumMod val="10000"/>
                  </a:schemeClr>
                </a:solidFill>
              </a:rPr>
            </a:br>
            <a:r>
              <a:rPr lang="el-GR" sz="4900" dirty="0" smtClean="0">
                <a:solidFill>
                  <a:schemeClr val="tx2">
                    <a:lumMod val="10000"/>
                  </a:schemeClr>
                </a:solidFill>
              </a:rPr>
              <a:t>Αριάδνη-Σοφία Κούρη/ Αγγελική Στάθη</a:t>
            </a:r>
            <a:br>
              <a:rPr lang="el-GR" sz="4900" dirty="0" smtClean="0">
                <a:solidFill>
                  <a:schemeClr val="tx2">
                    <a:lumMod val="10000"/>
                  </a:schemeClr>
                </a:solidFill>
              </a:rPr>
            </a:br>
            <a:r>
              <a:rPr lang="el-GR" sz="4900" dirty="0" smtClean="0">
                <a:solidFill>
                  <a:schemeClr val="tx2">
                    <a:lumMod val="10000"/>
                  </a:schemeClr>
                </a:solidFill>
              </a:rPr>
              <a:t>Σχολικό </a:t>
            </a:r>
            <a:r>
              <a:rPr lang="el-GR" sz="4900" dirty="0" err="1" smtClean="0">
                <a:solidFill>
                  <a:schemeClr val="tx2">
                    <a:lumMod val="10000"/>
                  </a:schemeClr>
                </a:solidFill>
              </a:rPr>
              <a:t>ετος</a:t>
            </a:r>
            <a:r>
              <a:rPr lang="el-GR" sz="4900" dirty="0" smtClean="0">
                <a:solidFill>
                  <a:schemeClr val="tx2">
                    <a:lumMod val="10000"/>
                  </a:schemeClr>
                </a:solidFill>
              </a:rPr>
              <a:t>: 2012-2013</a:t>
            </a:r>
            <a:br>
              <a:rPr lang="el-GR" sz="4900" dirty="0" smtClean="0">
                <a:solidFill>
                  <a:schemeClr val="tx2">
                    <a:lumMod val="10000"/>
                  </a:schemeClr>
                </a:solidFill>
              </a:rPr>
            </a:br>
            <a:r>
              <a:rPr lang="el-GR" sz="4900" dirty="0" smtClean="0">
                <a:solidFill>
                  <a:schemeClr val="tx2">
                    <a:lumMod val="10000"/>
                  </a:schemeClr>
                </a:solidFill>
              </a:rPr>
              <a:t>Τμήμα Α’2</a:t>
            </a:r>
            <a:br>
              <a:rPr lang="el-GR" sz="4900" dirty="0" smtClean="0">
                <a:solidFill>
                  <a:schemeClr val="tx2">
                    <a:lumMod val="10000"/>
                  </a:schemeClr>
                </a:solidFill>
              </a:rPr>
            </a:br>
            <a:r>
              <a:rPr lang="el-GR" sz="4900" dirty="0" smtClean="0">
                <a:solidFill>
                  <a:schemeClr val="tx2">
                    <a:lumMod val="10000"/>
                  </a:schemeClr>
                </a:solidFill>
              </a:rPr>
              <a:t>Υπεύθυνη Καθηγήτρια: </a:t>
            </a:r>
            <a:br>
              <a:rPr lang="el-GR" sz="4900" dirty="0" smtClean="0">
                <a:solidFill>
                  <a:schemeClr val="tx2">
                    <a:lumMod val="10000"/>
                  </a:schemeClr>
                </a:solidFill>
              </a:rPr>
            </a:br>
            <a:r>
              <a:rPr lang="el-GR" sz="4900" dirty="0" smtClean="0">
                <a:solidFill>
                  <a:schemeClr val="tx2">
                    <a:lumMod val="10000"/>
                  </a:schemeClr>
                </a:solidFill>
              </a:rPr>
              <a:t>Κ. Τζάμου</a:t>
            </a:r>
            <a:r>
              <a:rPr lang="el-GR" sz="4400" dirty="0" smtClean="0">
                <a:solidFill>
                  <a:schemeClr val="tx2">
                    <a:lumMod val="10000"/>
                  </a:schemeClr>
                </a:solidFill>
              </a:rPr>
              <a:t/>
            </a:r>
            <a:br>
              <a:rPr lang="el-GR" sz="4400" dirty="0" smtClean="0">
                <a:solidFill>
                  <a:schemeClr val="tx2">
                    <a:lumMod val="10000"/>
                  </a:schemeClr>
                </a:solidFill>
              </a:rPr>
            </a:br>
            <a:r>
              <a:rPr lang="el-GR" sz="4400" dirty="0" smtClean="0">
                <a:solidFill>
                  <a:schemeClr val="tx2">
                    <a:lumMod val="10000"/>
                  </a:schemeClr>
                </a:solidFill>
              </a:rPr>
              <a:t/>
            </a:r>
            <a:br>
              <a:rPr lang="el-GR" sz="4400" dirty="0" smtClean="0">
                <a:solidFill>
                  <a:schemeClr val="tx2">
                    <a:lumMod val="10000"/>
                  </a:schemeClr>
                </a:solidFill>
              </a:rPr>
            </a:br>
            <a:endParaRPr lang="el-GR"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789040"/>
            <a:ext cx="8229600" cy="1143000"/>
          </a:xfrm>
        </p:spPr>
        <p:txBody>
          <a:bodyPr>
            <a:noAutofit/>
          </a:bodyPr>
          <a:lstStyle/>
          <a:p>
            <a:pPr algn="ctr"/>
            <a:endParaRPr lang="el-GR" sz="1600" dirty="0"/>
          </a:p>
        </p:txBody>
      </p:sp>
      <p:pic>
        <p:nvPicPr>
          <p:cNvPr id="13348" name="Picture 36" descr="C:\Users\Αριαδνη\Pictures\εργασιες\προζεκτ\φάση 5\Καποδηστριακό Πανεπιστήμιο\1.JPG"/>
          <p:cNvPicPr>
            <a:picLocks noChangeAspect="1" noChangeArrowheads="1"/>
          </p:cNvPicPr>
          <p:nvPr/>
        </p:nvPicPr>
        <p:blipFill>
          <a:blip r:embed="rId2" cstate="print"/>
          <a:srcRect/>
          <a:stretch>
            <a:fillRect/>
          </a:stretch>
        </p:blipFill>
        <p:spPr bwMode="auto">
          <a:xfrm>
            <a:off x="0" y="0"/>
            <a:ext cx="4788024" cy="3591018"/>
          </a:xfrm>
          <a:prstGeom prst="rect">
            <a:avLst/>
          </a:prstGeom>
          <a:noFill/>
        </p:spPr>
      </p:pic>
      <p:pic>
        <p:nvPicPr>
          <p:cNvPr id="13349" name="Picture 37" descr="C:\Users\Αριαδνη\Pictures\εργασιες\προζεκτ\φάση 5\Καποδηστριακό Πανεπιστήμιο\1b920af66c5a2125506a64e0b1338a9d.jpg"/>
          <p:cNvPicPr>
            <a:picLocks noChangeAspect="1" noChangeArrowheads="1"/>
          </p:cNvPicPr>
          <p:nvPr/>
        </p:nvPicPr>
        <p:blipFill>
          <a:blip r:embed="rId3" cstate="print"/>
          <a:srcRect/>
          <a:stretch>
            <a:fillRect/>
          </a:stretch>
        </p:blipFill>
        <p:spPr bwMode="auto">
          <a:xfrm>
            <a:off x="4283968" y="0"/>
            <a:ext cx="4860032" cy="3501008"/>
          </a:xfrm>
          <a:prstGeom prst="rect">
            <a:avLst/>
          </a:prstGeom>
          <a:noFill/>
        </p:spPr>
      </p:pic>
      <p:pic>
        <p:nvPicPr>
          <p:cNvPr id="13350" name="Picture 38" descr="C:\Users\Αριαδνη\Pictures\εργασιες\προζεκτ\φάση 5\Καποδηστριακό Πανεπιστήμιο\079E6E6C4E44C32D919F27F53D7226FC.jpg"/>
          <p:cNvPicPr>
            <a:picLocks noChangeAspect="1" noChangeArrowheads="1"/>
          </p:cNvPicPr>
          <p:nvPr/>
        </p:nvPicPr>
        <p:blipFill>
          <a:blip r:embed="rId4" cstate="print"/>
          <a:srcRect/>
          <a:stretch>
            <a:fillRect/>
          </a:stretch>
        </p:blipFill>
        <p:spPr bwMode="auto">
          <a:xfrm>
            <a:off x="1" y="3501008"/>
            <a:ext cx="4283968" cy="3356992"/>
          </a:xfrm>
          <a:prstGeom prst="rect">
            <a:avLst/>
          </a:prstGeom>
          <a:noFill/>
        </p:spPr>
      </p:pic>
      <p:pic>
        <p:nvPicPr>
          <p:cNvPr id="13351" name="Picture 39" descr="C:\Users\Αριαδνη\Pictures\εργασιες\προζεκτ\φάση 5\Καποδηστριακό Πανεπιστήμιο\87e26dc1a8c90fa937a9dbeb1a2a856d_XL.jpg"/>
          <p:cNvPicPr>
            <a:picLocks noChangeAspect="1" noChangeArrowheads="1"/>
          </p:cNvPicPr>
          <p:nvPr/>
        </p:nvPicPr>
        <p:blipFill>
          <a:blip r:embed="rId5" cstate="print"/>
          <a:srcRect/>
          <a:stretch>
            <a:fillRect/>
          </a:stretch>
        </p:blipFill>
        <p:spPr bwMode="auto">
          <a:xfrm>
            <a:off x="4283968" y="3501008"/>
            <a:ext cx="4860032" cy="3356992"/>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1"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Αριαδνη\Pictures\εργασιες\προζεκτ\φάση 5\Καποδηστριακό Πανεπιστήμιο\126480321.jpg"/>
          <p:cNvPicPr>
            <a:picLocks noChangeAspect="1" noChangeArrowheads="1"/>
          </p:cNvPicPr>
          <p:nvPr/>
        </p:nvPicPr>
        <p:blipFill>
          <a:blip r:embed="rId2" cstate="print"/>
          <a:srcRect/>
          <a:stretch>
            <a:fillRect/>
          </a:stretch>
        </p:blipFill>
        <p:spPr bwMode="auto">
          <a:xfrm>
            <a:off x="4304505" y="0"/>
            <a:ext cx="4839495" cy="3429000"/>
          </a:xfrm>
          <a:prstGeom prst="rect">
            <a:avLst/>
          </a:prstGeom>
          <a:noFill/>
        </p:spPr>
      </p:pic>
      <p:pic>
        <p:nvPicPr>
          <p:cNvPr id="14339" name="Picture 3" descr="C:\Users\Αριαδνη\Pictures\εργασιες\προζεκτ\φάση 5\Καποδηστριακό Πανεπιστήμιο\Kapodistriako1.jpg"/>
          <p:cNvPicPr>
            <a:picLocks noChangeAspect="1" noChangeArrowheads="1"/>
          </p:cNvPicPr>
          <p:nvPr/>
        </p:nvPicPr>
        <p:blipFill>
          <a:blip r:embed="rId3" cstate="print"/>
          <a:srcRect/>
          <a:stretch>
            <a:fillRect/>
          </a:stretch>
        </p:blipFill>
        <p:spPr bwMode="auto">
          <a:xfrm>
            <a:off x="1" y="0"/>
            <a:ext cx="4427984" cy="3314141"/>
          </a:xfrm>
          <a:prstGeom prst="rect">
            <a:avLst/>
          </a:prstGeom>
          <a:noFill/>
        </p:spPr>
      </p:pic>
      <p:pic>
        <p:nvPicPr>
          <p:cNvPr id="14340" name="Picture 4" descr="C:\Users\Αριαδνη\Pictures\εργασιες\προζεκτ\φάση 5\Καποδηστριακό Πανεπιστήμιο\P4200962.JPG"/>
          <p:cNvPicPr>
            <a:picLocks noChangeAspect="1" noChangeArrowheads="1"/>
          </p:cNvPicPr>
          <p:nvPr/>
        </p:nvPicPr>
        <p:blipFill>
          <a:blip r:embed="rId4" cstate="print"/>
          <a:srcRect/>
          <a:stretch>
            <a:fillRect/>
          </a:stretch>
        </p:blipFill>
        <p:spPr bwMode="auto">
          <a:xfrm>
            <a:off x="-180528" y="3212976"/>
            <a:ext cx="4680520" cy="3645024"/>
          </a:xfrm>
          <a:prstGeom prst="rect">
            <a:avLst/>
          </a:prstGeom>
          <a:noFill/>
        </p:spPr>
      </p:pic>
      <p:pic>
        <p:nvPicPr>
          <p:cNvPr id="14341" name="Picture 5" descr="C:\Users\Αριαδνη\Pictures\εργασιες\προζεκτ\φάση 5\Καποδηστριακό Πανεπιστήμιο\uoa.jpg"/>
          <p:cNvPicPr>
            <a:picLocks noChangeAspect="1" noChangeArrowheads="1"/>
          </p:cNvPicPr>
          <p:nvPr/>
        </p:nvPicPr>
        <p:blipFill>
          <a:blip r:embed="rId5" cstate="print"/>
          <a:srcRect/>
          <a:stretch>
            <a:fillRect/>
          </a:stretch>
        </p:blipFill>
        <p:spPr bwMode="auto">
          <a:xfrm>
            <a:off x="4417168" y="3212976"/>
            <a:ext cx="4726832" cy="3645024"/>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36912"/>
            <a:ext cx="8229600" cy="1143000"/>
          </a:xfrm>
        </p:spPr>
        <p:txBody>
          <a:bodyPr>
            <a:noAutofit/>
          </a:bodyPr>
          <a:lstStyle/>
          <a:p>
            <a:r>
              <a:rPr lang="el-GR" sz="9600" dirty="0" smtClean="0">
                <a:solidFill>
                  <a:schemeClr val="tx2">
                    <a:lumMod val="10000"/>
                  </a:schemeClr>
                </a:solidFill>
              </a:rPr>
              <a:t>Ελπίζουμε να σας άρεσε!!!</a:t>
            </a:r>
            <a:endParaRPr lang="el-GR" sz="9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501008"/>
            <a:ext cx="8229600" cy="1143000"/>
          </a:xfrm>
        </p:spPr>
        <p:txBody>
          <a:bodyPr>
            <a:normAutofit fontScale="90000"/>
          </a:bodyPr>
          <a:lstStyle/>
          <a:p>
            <a:r>
              <a:rPr lang="el-GR" sz="3600" dirty="0" smtClean="0">
                <a:solidFill>
                  <a:schemeClr val="bg1"/>
                </a:solidFill>
              </a:rPr>
              <a:t>Ομάδα 1η:</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sz="3600" dirty="0" smtClean="0">
                <a:solidFill>
                  <a:schemeClr val="bg1"/>
                </a:solidFill>
              </a:rPr>
              <a:t>Τύπος Κτηρίου: Ωδεία-Κτήρια Πολιτισμού</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sz="3600" dirty="0" smtClean="0">
                <a:solidFill>
                  <a:schemeClr val="bg1"/>
                </a:solidFill>
              </a:rPr>
              <a:t>Ζωγράφος Σταμάτης</a:t>
            </a:r>
            <a:br>
              <a:rPr lang="el-GR" sz="3600" dirty="0" smtClean="0">
                <a:solidFill>
                  <a:schemeClr val="bg1"/>
                </a:solidFill>
              </a:rPr>
            </a:br>
            <a:r>
              <a:rPr lang="el-GR" sz="3600" dirty="0" err="1" smtClean="0">
                <a:solidFill>
                  <a:schemeClr val="bg1"/>
                </a:solidFill>
              </a:rPr>
              <a:t>Καλνταρότσι</a:t>
            </a:r>
            <a:r>
              <a:rPr lang="el-GR" sz="3600" dirty="0" smtClean="0">
                <a:solidFill>
                  <a:schemeClr val="bg1"/>
                </a:solidFill>
              </a:rPr>
              <a:t> </a:t>
            </a:r>
            <a:r>
              <a:rPr lang="el-GR" sz="3600" dirty="0" err="1" smtClean="0">
                <a:solidFill>
                  <a:schemeClr val="bg1"/>
                </a:solidFill>
              </a:rPr>
              <a:t>Θέμιστοκλής</a:t>
            </a:r>
            <a:r>
              <a:rPr lang="el-GR" sz="3600" dirty="0" smtClean="0">
                <a:solidFill>
                  <a:schemeClr val="bg1"/>
                </a:solidFill>
              </a:rPr>
              <a:t/>
            </a:r>
            <a:br>
              <a:rPr lang="el-GR" sz="3600" dirty="0" smtClean="0">
                <a:solidFill>
                  <a:schemeClr val="bg1"/>
                </a:solidFill>
              </a:rPr>
            </a:br>
            <a:r>
              <a:rPr lang="el-GR" sz="3600" dirty="0" err="1" smtClean="0">
                <a:solidFill>
                  <a:schemeClr val="bg1"/>
                </a:solidFill>
              </a:rPr>
              <a:t>Κασιμάτης</a:t>
            </a:r>
            <a:r>
              <a:rPr lang="el-GR" sz="3600" dirty="0" smtClean="0">
                <a:solidFill>
                  <a:schemeClr val="bg1"/>
                </a:solidFill>
              </a:rPr>
              <a:t> Σωτήρης-Γεώργιος</a:t>
            </a:r>
            <a:br>
              <a:rPr lang="el-GR" sz="3600" dirty="0" smtClean="0">
                <a:solidFill>
                  <a:schemeClr val="bg1"/>
                </a:solidFill>
              </a:rPr>
            </a:br>
            <a:r>
              <a:rPr lang="el-GR" sz="3600" dirty="0" err="1" smtClean="0">
                <a:solidFill>
                  <a:schemeClr val="bg1"/>
                </a:solidFill>
              </a:rPr>
              <a:t>Κελεπούρης</a:t>
            </a:r>
            <a:r>
              <a:rPr lang="el-GR" sz="3600" dirty="0" smtClean="0">
                <a:solidFill>
                  <a:schemeClr val="bg1"/>
                </a:solidFill>
              </a:rPr>
              <a:t> Δήμος</a:t>
            </a:r>
            <a:br>
              <a:rPr lang="el-GR" sz="3600" dirty="0" smtClean="0">
                <a:solidFill>
                  <a:schemeClr val="bg1"/>
                </a:solidFill>
              </a:rPr>
            </a:br>
            <a:r>
              <a:rPr lang="el-GR" sz="3600" dirty="0" err="1" smtClean="0">
                <a:solidFill>
                  <a:schemeClr val="bg1"/>
                </a:solidFill>
              </a:rPr>
              <a:t>Κελεπούρης</a:t>
            </a:r>
            <a:r>
              <a:rPr lang="el-GR" sz="3600" dirty="0" smtClean="0">
                <a:solidFill>
                  <a:schemeClr val="bg1"/>
                </a:solidFill>
              </a:rPr>
              <a:t> </a:t>
            </a:r>
            <a:r>
              <a:rPr lang="el-GR" sz="3600" dirty="0" err="1" smtClean="0">
                <a:solidFill>
                  <a:schemeClr val="bg1"/>
                </a:solidFill>
              </a:rPr>
              <a:t>Ίωνας</a:t>
            </a:r>
            <a:r>
              <a:rPr lang="el-GR" sz="3600" dirty="0" smtClean="0">
                <a:solidFill>
                  <a:schemeClr val="bg1"/>
                </a:solidFill>
              </a:rPr>
              <a:t>-Μιλτιάδης</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sz="3600" dirty="0" smtClean="0">
                <a:solidFill>
                  <a:schemeClr val="bg1"/>
                </a:solidFill>
              </a:rPr>
              <a:t>Ομάδα 2η:</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sz="3600" dirty="0" smtClean="0">
                <a:solidFill>
                  <a:schemeClr val="bg1"/>
                </a:solidFill>
              </a:rPr>
              <a:t>Τύπος Κτηρίου: Τράπεζες</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sz="3600" dirty="0" smtClean="0">
                <a:solidFill>
                  <a:schemeClr val="bg1"/>
                </a:solidFill>
              </a:rPr>
              <a:t>Στάθη Αγγελική</a:t>
            </a:r>
            <a:br>
              <a:rPr lang="el-GR" sz="3600" dirty="0" smtClean="0">
                <a:solidFill>
                  <a:schemeClr val="bg1"/>
                </a:solidFill>
              </a:rPr>
            </a:br>
            <a:r>
              <a:rPr lang="el-GR" sz="3600" dirty="0" smtClean="0">
                <a:solidFill>
                  <a:schemeClr val="bg1"/>
                </a:solidFill>
              </a:rPr>
              <a:t>Αντωνοπούλου Αγγελική</a:t>
            </a:r>
            <a:br>
              <a:rPr lang="el-GR" sz="3600" dirty="0" smtClean="0">
                <a:solidFill>
                  <a:schemeClr val="bg1"/>
                </a:solidFill>
              </a:rPr>
            </a:br>
            <a:r>
              <a:rPr lang="el-GR" sz="3600" dirty="0" err="1" smtClean="0">
                <a:solidFill>
                  <a:schemeClr val="bg1"/>
                </a:solidFill>
              </a:rPr>
              <a:t>Καρναχωρίτου</a:t>
            </a:r>
            <a:r>
              <a:rPr lang="el-GR" sz="3600" dirty="0" smtClean="0">
                <a:solidFill>
                  <a:schemeClr val="bg1"/>
                </a:solidFill>
              </a:rPr>
              <a:t> Μαρία(Μαίρη)</a:t>
            </a:r>
            <a:br>
              <a:rPr lang="el-GR" sz="3600" dirty="0" smtClean="0">
                <a:solidFill>
                  <a:schemeClr val="bg1"/>
                </a:solidFill>
              </a:rPr>
            </a:br>
            <a:r>
              <a:rPr lang="el-GR" sz="3600" dirty="0" err="1" smtClean="0">
                <a:solidFill>
                  <a:schemeClr val="bg1"/>
                </a:solidFill>
              </a:rPr>
              <a:t>Καρρέρ</a:t>
            </a:r>
            <a:r>
              <a:rPr lang="el-GR" sz="3600" dirty="0" smtClean="0">
                <a:solidFill>
                  <a:schemeClr val="bg1"/>
                </a:solidFill>
              </a:rPr>
              <a:t> Αλεξία-Ειρήνη Μαρία</a:t>
            </a:r>
            <a:br>
              <a:rPr lang="el-GR" sz="3600" dirty="0" smtClean="0">
                <a:solidFill>
                  <a:schemeClr val="bg1"/>
                </a:solidFill>
              </a:rPr>
            </a:br>
            <a:r>
              <a:rPr lang="el-GR" sz="3600" dirty="0" err="1" smtClean="0">
                <a:solidFill>
                  <a:schemeClr val="bg1"/>
                </a:solidFill>
              </a:rPr>
              <a:t>Κατσάρα</a:t>
            </a:r>
            <a:r>
              <a:rPr lang="el-GR" sz="3600" dirty="0" smtClean="0">
                <a:solidFill>
                  <a:schemeClr val="bg1"/>
                </a:solidFill>
              </a:rPr>
              <a:t> Φωτεινή</a:t>
            </a:r>
            <a:br>
              <a:rPr lang="el-GR" sz="3600" dirty="0" smtClean="0">
                <a:solidFill>
                  <a:schemeClr val="bg1"/>
                </a:solidFill>
              </a:rPr>
            </a:br>
            <a:r>
              <a:rPr lang="el-GR" sz="3600" dirty="0" err="1" smtClean="0">
                <a:solidFill>
                  <a:schemeClr val="bg1"/>
                </a:solidFill>
              </a:rPr>
              <a:t>Κούλια</a:t>
            </a:r>
            <a:r>
              <a:rPr lang="el-GR" sz="3600" dirty="0" smtClean="0">
                <a:solidFill>
                  <a:schemeClr val="bg1"/>
                </a:solidFill>
              </a:rPr>
              <a:t> Κατερίνα </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dirty="0" smtClean="0">
                <a:solidFill>
                  <a:schemeClr val="bg1"/>
                </a:solidFill>
              </a:rPr>
              <a:t> Ομάδα 3η:</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Τύπος Κτηρίου: Δημόσια Κτήρια Διοίκησης</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Κούρη Αριάδνη-Σοφία</a:t>
            </a:r>
            <a:br>
              <a:rPr lang="el-GR" dirty="0" smtClean="0">
                <a:solidFill>
                  <a:schemeClr val="bg1"/>
                </a:solidFill>
              </a:rPr>
            </a:br>
            <a:r>
              <a:rPr lang="el-GR" dirty="0" smtClean="0">
                <a:solidFill>
                  <a:schemeClr val="bg1"/>
                </a:solidFill>
              </a:rPr>
              <a:t>Ζαχαριάδη Βανέσσα-Μαρία</a:t>
            </a:r>
            <a:br>
              <a:rPr lang="el-GR" dirty="0" smtClean="0">
                <a:solidFill>
                  <a:schemeClr val="bg1"/>
                </a:solidFill>
              </a:rPr>
            </a:br>
            <a:r>
              <a:rPr lang="el-GR" dirty="0" err="1" smtClean="0">
                <a:solidFill>
                  <a:schemeClr val="bg1"/>
                </a:solidFill>
              </a:rPr>
              <a:t>Ζουπάνου</a:t>
            </a:r>
            <a:r>
              <a:rPr lang="el-GR" dirty="0" smtClean="0">
                <a:solidFill>
                  <a:schemeClr val="bg1"/>
                </a:solidFill>
              </a:rPr>
              <a:t> Κατερίνα-Νιόβη</a:t>
            </a:r>
            <a:br>
              <a:rPr lang="el-GR" dirty="0" smtClean="0">
                <a:solidFill>
                  <a:schemeClr val="bg1"/>
                </a:solidFill>
              </a:rPr>
            </a:br>
            <a:r>
              <a:rPr lang="el-GR" dirty="0" err="1" smtClean="0">
                <a:solidFill>
                  <a:schemeClr val="bg1"/>
                </a:solidFill>
              </a:rPr>
              <a:t>Ζώνγκα</a:t>
            </a:r>
            <a:r>
              <a:rPr lang="el-GR" dirty="0" smtClean="0">
                <a:solidFill>
                  <a:schemeClr val="bg1"/>
                </a:solidFill>
              </a:rPr>
              <a:t> </a:t>
            </a:r>
            <a:r>
              <a:rPr lang="el-GR" dirty="0" err="1" smtClean="0">
                <a:solidFill>
                  <a:schemeClr val="bg1"/>
                </a:solidFill>
              </a:rPr>
              <a:t>Φυγαλία</a:t>
            </a:r>
            <a:r>
              <a:rPr lang="el-GR" dirty="0" smtClean="0">
                <a:solidFill>
                  <a:schemeClr val="bg1"/>
                </a:solidFill>
              </a:rPr>
              <a:t>(Λία)-Μαρία</a:t>
            </a:r>
            <a:br>
              <a:rPr lang="el-GR" dirty="0" smtClean="0">
                <a:solidFill>
                  <a:schemeClr val="bg1"/>
                </a:solidFill>
              </a:rPr>
            </a:br>
            <a:r>
              <a:rPr lang="el-GR" dirty="0" smtClean="0">
                <a:solidFill>
                  <a:schemeClr val="bg1"/>
                </a:solidFill>
              </a:rPr>
              <a:t>Καραγιάννη Μαρίζα</a:t>
            </a:r>
            <a:br>
              <a:rPr lang="el-GR" dirty="0" smtClean="0">
                <a:solidFill>
                  <a:schemeClr val="bg1"/>
                </a:solidFill>
              </a:rPr>
            </a:br>
            <a:r>
              <a:rPr lang="el-GR" dirty="0" err="1" smtClean="0">
                <a:solidFill>
                  <a:schemeClr val="bg1"/>
                </a:solidFill>
              </a:rPr>
              <a:t>Κασδοβασίλη</a:t>
            </a:r>
            <a:r>
              <a:rPr lang="el-GR" dirty="0" smtClean="0">
                <a:solidFill>
                  <a:schemeClr val="bg1"/>
                </a:solidFill>
              </a:rPr>
              <a:t> Ιωάννα </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
            </a:r>
            <a:br>
              <a:rPr lang="el-GR" dirty="0" smtClean="0">
                <a:solidFill>
                  <a:schemeClr val="bg1"/>
                </a:solidFill>
              </a:rPr>
            </a:br>
            <a:endParaRPr lang="el-GR"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bg1"/>
                </a:solidFill>
              </a:rPr>
              <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Ομάδα 4η:</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Τύπος Κτηρίου: Εκπαιδευτήρια</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err="1" smtClean="0">
                <a:solidFill>
                  <a:schemeClr val="bg1"/>
                </a:solidFill>
              </a:rPr>
              <a:t>Καμηνά</a:t>
            </a:r>
            <a:r>
              <a:rPr lang="el-GR" dirty="0" smtClean="0">
                <a:solidFill>
                  <a:schemeClr val="bg1"/>
                </a:solidFill>
              </a:rPr>
              <a:t> Άρτεμις</a:t>
            </a:r>
            <a:br>
              <a:rPr lang="el-GR" dirty="0" smtClean="0">
                <a:solidFill>
                  <a:schemeClr val="bg1"/>
                </a:solidFill>
              </a:rPr>
            </a:br>
            <a:r>
              <a:rPr lang="el-GR" dirty="0" err="1" smtClean="0">
                <a:solidFill>
                  <a:schemeClr val="bg1"/>
                </a:solidFill>
              </a:rPr>
              <a:t>Καραγιώργη</a:t>
            </a:r>
            <a:r>
              <a:rPr lang="el-GR" dirty="0" smtClean="0">
                <a:solidFill>
                  <a:schemeClr val="bg1"/>
                </a:solidFill>
              </a:rPr>
              <a:t> Ευρυδίκη-Παρασκευή</a:t>
            </a:r>
            <a:br>
              <a:rPr lang="el-GR" dirty="0" smtClean="0">
                <a:solidFill>
                  <a:schemeClr val="bg1"/>
                </a:solidFill>
              </a:rPr>
            </a:br>
            <a:r>
              <a:rPr lang="el-GR" dirty="0" err="1" smtClean="0">
                <a:solidFill>
                  <a:schemeClr val="bg1"/>
                </a:solidFill>
              </a:rPr>
              <a:t>Καρυδάκη</a:t>
            </a:r>
            <a:r>
              <a:rPr lang="el-GR" dirty="0" smtClean="0">
                <a:solidFill>
                  <a:schemeClr val="bg1"/>
                </a:solidFill>
              </a:rPr>
              <a:t> Δέσποινα-Ιωάννα</a:t>
            </a:r>
            <a:br>
              <a:rPr lang="el-GR" dirty="0" smtClean="0">
                <a:solidFill>
                  <a:schemeClr val="bg1"/>
                </a:solidFill>
              </a:rPr>
            </a:br>
            <a:r>
              <a:rPr lang="el-GR" dirty="0" smtClean="0">
                <a:solidFill>
                  <a:schemeClr val="bg1"/>
                </a:solidFill>
              </a:rPr>
              <a:t>Κόκκαλη Στέλλα-Μαρίνα</a:t>
            </a:r>
            <a:br>
              <a:rPr lang="el-GR" dirty="0" smtClean="0">
                <a:solidFill>
                  <a:schemeClr val="bg1"/>
                </a:solidFill>
              </a:rPr>
            </a:br>
            <a:r>
              <a:rPr lang="el-GR" dirty="0" err="1" smtClean="0">
                <a:solidFill>
                  <a:schemeClr val="bg1"/>
                </a:solidFill>
              </a:rPr>
              <a:t>Κοκκονού</a:t>
            </a:r>
            <a:r>
              <a:rPr lang="el-GR" dirty="0" smtClean="0">
                <a:solidFill>
                  <a:schemeClr val="bg1"/>
                </a:solidFill>
              </a:rPr>
              <a:t> </a:t>
            </a:r>
            <a:r>
              <a:rPr lang="el-GR" dirty="0" err="1" smtClean="0">
                <a:solidFill>
                  <a:schemeClr val="bg1"/>
                </a:solidFill>
              </a:rPr>
              <a:t>Φαίη</a:t>
            </a:r>
            <a:r>
              <a:rPr lang="el-GR" dirty="0" smtClean="0">
                <a:solidFill>
                  <a:schemeClr val="bg1"/>
                </a:solidFill>
              </a:rPr>
              <a:t/>
            </a:r>
            <a:br>
              <a:rPr lang="el-GR" dirty="0" smtClean="0">
                <a:solidFill>
                  <a:schemeClr val="bg1"/>
                </a:solidFill>
              </a:rPr>
            </a:br>
            <a:r>
              <a:rPr lang="el-GR" dirty="0" err="1" smtClean="0">
                <a:solidFill>
                  <a:schemeClr val="bg1"/>
                </a:solidFill>
              </a:rPr>
              <a:t>Κουλούρη</a:t>
            </a:r>
            <a:r>
              <a:rPr lang="el-GR" dirty="0" smtClean="0">
                <a:solidFill>
                  <a:schemeClr val="bg1"/>
                </a:solidFill>
              </a:rPr>
              <a:t> Ελισάβετ</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Ομάδα 5η:</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smtClean="0">
                <a:solidFill>
                  <a:schemeClr val="bg1"/>
                </a:solidFill>
              </a:rPr>
              <a:t>Τύπος Κτηρίου: Ιδιωτικές Κατοικίες</a:t>
            </a:r>
            <a:br>
              <a:rPr lang="el-GR" dirty="0" smtClean="0">
                <a:solidFill>
                  <a:schemeClr val="bg1"/>
                </a:solidFill>
              </a:rPr>
            </a:br>
            <a:r>
              <a:rPr lang="el-GR" dirty="0" smtClean="0">
                <a:solidFill>
                  <a:schemeClr val="bg1"/>
                </a:solidFill>
              </a:rPr>
              <a:t/>
            </a:r>
            <a:br>
              <a:rPr lang="el-GR" dirty="0" smtClean="0">
                <a:solidFill>
                  <a:schemeClr val="bg1"/>
                </a:solidFill>
              </a:rPr>
            </a:br>
            <a:r>
              <a:rPr lang="el-GR" dirty="0" err="1" smtClean="0">
                <a:solidFill>
                  <a:schemeClr val="bg1"/>
                </a:solidFill>
              </a:rPr>
              <a:t>Θωμαδάκης</a:t>
            </a:r>
            <a:r>
              <a:rPr lang="el-GR" dirty="0" smtClean="0">
                <a:solidFill>
                  <a:schemeClr val="bg1"/>
                </a:solidFill>
              </a:rPr>
              <a:t> Μανώλης</a:t>
            </a:r>
            <a:br>
              <a:rPr lang="el-GR" dirty="0" smtClean="0">
                <a:solidFill>
                  <a:schemeClr val="bg1"/>
                </a:solidFill>
              </a:rPr>
            </a:br>
            <a:r>
              <a:rPr lang="el-GR" dirty="0" err="1" smtClean="0">
                <a:solidFill>
                  <a:schemeClr val="bg1"/>
                </a:solidFill>
              </a:rPr>
              <a:t>Καραγάννης</a:t>
            </a:r>
            <a:r>
              <a:rPr lang="el-GR" dirty="0" smtClean="0">
                <a:solidFill>
                  <a:schemeClr val="bg1"/>
                </a:solidFill>
              </a:rPr>
              <a:t> Στέλιος</a:t>
            </a:r>
            <a:br>
              <a:rPr lang="el-GR" dirty="0" smtClean="0">
                <a:solidFill>
                  <a:schemeClr val="bg1"/>
                </a:solidFill>
              </a:rPr>
            </a:br>
            <a:r>
              <a:rPr lang="el-GR" dirty="0" err="1" smtClean="0">
                <a:solidFill>
                  <a:schemeClr val="bg1"/>
                </a:solidFill>
              </a:rPr>
              <a:t>Καραγιαννίδης</a:t>
            </a:r>
            <a:r>
              <a:rPr lang="el-GR" dirty="0" smtClean="0">
                <a:solidFill>
                  <a:schemeClr val="bg1"/>
                </a:solidFill>
              </a:rPr>
              <a:t> Σταύρος</a:t>
            </a:r>
            <a:br>
              <a:rPr lang="el-GR" dirty="0" smtClean="0">
                <a:solidFill>
                  <a:schemeClr val="bg1"/>
                </a:solidFill>
              </a:rPr>
            </a:br>
            <a:r>
              <a:rPr lang="el-GR" dirty="0" err="1" smtClean="0">
                <a:solidFill>
                  <a:schemeClr val="bg1"/>
                </a:solidFill>
              </a:rPr>
              <a:t>Καρέτσας</a:t>
            </a:r>
            <a:r>
              <a:rPr lang="el-GR" dirty="0" smtClean="0">
                <a:solidFill>
                  <a:schemeClr val="bg1"/>
                </a:solidFill>
              </a:rPr>
              <a:t> Ορέστης</a:t>
            </a:r>
            <a:br>
              <a:rPr lang="el-GR" dirty="0" smtClean="0">
                <a:solidFill>
                  <a:schemeClr val="bg1"/>
                </a:solidFill>
              </a:rPr>
            </a:br>
            <a:r>
              <a:rPr lang="el-GR" dirty="0" err="1" smtClean="0">
                <a:solidFill>
                  <a:schemeClr val="bg1"/>
                </a:solidFill>
              </a:rPr>
              <a:t>Κορδαλής</a:t>
            </a:r>
            <a:r>
              <a:rPr lang="el-GR" dirty="0" smtClean="0">
                <a:solidFill>
                  <a:schemeClr val="bg1"/>
                </a:solidFill>
              </a:rPr>
              <a:t> Νίκος</a:t>
            </a:r>
            <a:endParaRPr lang="el-G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reek-flag.jpg"/>
          <p:cNvPicPr>
            <a:picLocks noGrp="1" noChangeAspect="1"/>
          </p:cNvPicPr>
          <p:nvPr>
            <p:ph idx="1"/>
          </p:nvPr>
        </p:nvPicPr>
        <p:blipFill>
          <a:blip r:embed="rId2" cstate="print"/>
          <a:stretch>
            <a:fillRect/>
          </a:stretch>
        </p:blipFill>
        <p:spPr>
          <a:xfrm>
            <a:off x="0" y="1"/>
            <a:ext cx="9144000" cy="6857999"/>
          </a:xfrm>
        </p:spPr>
      </p:pic>
      <p:sp>
        <p:nvSpPr>
          <p:cNvPr id="2" name="1 - Τίτλος"/>
          <p:cNvSpPr>
            <a:spLocks noGrp="1"/>
          </p:cNvSpPr>
          <p:nvPr>
            <p:ph type="title"/>
          </p:nvPr>
        </p:nvSpPr>
        <p:spPr>
          <a:xfrm>
            <a:off x="467544" y="2420888"/>
            <a:ext cx="8229600" cy="1399032"/>
          </a:xfrm>
        </p:spPr>
        <p:txBody>
          <a:bodyPr>
            <a:noAutofit/>
          </a:bodyPr>
          <a:lstStyle/>
          <a:p>
            <a:pPr algn="ctr"/>
            <a:r>
              <a:rPr lang="el-GR" sz="9600" b="1" dirty="0" smtClean="0">
                <a:solidFill>
                  <a:schemeClr val="bg1"/>
                </a:solidFill>
                <a:effectLst>
                  <a:outerShdw blurRad="38100" dist="38100" dir="2700000" algn="tl">
                    <a:srgbClr val="000000">
                      <a:alpha val="43137"/>
                    </a:srgbClr>
                  </a:outerShdw>
                </a:effectLst>
                <a:latin typeface="Calibri" pitchFamily="34" charset="0"/>
              </a:rPr>
              <a:t>Τράπεζες της  Ελλάδος</a:t>
            </a:r>
            <a:endParaRPr lang="el-GR" sz="9600" b="1"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Ιονική Τράπεζα οδός Πεσμαζόγλου</a:t>
            </a:r>
            <a:endParaRPr lang="el-GR" dirty="0"/>
          </a:p>
        </p:txBody>
      </p:sp>
      <p:pic>
        <p:nvPicPr>
          <p:cNvPr id="4" name="Picture 11" descr="To κτήριο της Ιονικής Τραπέζης, στην οδό Πεσμαζόγλου, μετά την αποκατάστασή του από τον Α.Σ. Καλλιγά. Εξωτερική άποψη. (Φωτογραφία Ε.Attali).   "/>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12" descr="C:\Users\Angie\Desktop\jan1448-athblgs Ιονικη &amp; Λαϊκη Τραπεζα Πανεπιστημιου &amp; Πεσματζογλου foto-03 .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transition spd="slow">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109</TotalTime>
  <Words>135</Words>
  <Application>Microsoft Office PowerPoint</Application>
  <PresentationFormat>Προβολή στην οθόνη (4:3)</PresentationFormat>
  <Paragraphs>22</Paragraphs>
  <Slides>42</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Αποκορύφωμα</vt:lpstr>
      <vt:lpstr>Νεοκλασικά κτήρια</vt:lpstr>
      <vt:lpstr>Γιατί ασχοληθήκαμε με αυτό το θέμα:  1.Θέλαμε να τιμήσουμε και να αναδείξουμε τον πολιτιστικό θησαυρό της Ελλάδας 2.Μας φάνηκε ενδιαφέρον και ξέραμε ότι αυτά που θα αποκομίσουμε θα μας βοηθήσουν στην καθημερινότητα μας 3. Θέλαμε να δούμε την επιρροή του ελληνιστικού αρχιτεκτονικού στοιχείου και στο εξωτερικού κάνοντας συγκρίσεις.   </vt:lpstr>
      <vt:lpstr>Τι μας προβλημάτισε:  1. Γιατί τα κτίρια των τραπεζών της Ελλάδος αλλά και του εξωτερικού είναι νεοκλασικά 2.Γιατί κανείς δεν φροντίζει αυτά τα σπουδαία κτήρια; 3.Γιατί ένα από τα σήματα κατατεθέντα της Ελλάδος είναι ένα νεοκλασικά κτίρια; 4. Ποια είναι τα βασικά στοιχεία ενός νεοκλασικού κτίσματος;     </vt:lpstr>
      <vt:lpstr>Συντακτική ομάδα: Αριάδνη-Σοφία Κούρη/ Αγγελική Στάθη Σχολικό ετος: 2012-2013 Τμήμα Α’2 Υπεύθυνη Καθηγήτρια:  Κ. Τζάμου  </vt:lpstr>
      <vt:lpstr>Ομάδα 1η:  Τύπος Κτηρίου: Ωδεία-Κτήρια Πολιτισμού  Ζωγράφος Σταμάτης Καλνταρότσι Θέμιστοκλής Κασιμάτης Σωτήρης-Γεώργιος Κελεπούρης Δήμος Κελεπούρης Ίωνας-Μιλτιάδης  Ομάδα 2η:  Τύπος Κτηρίου: Τράπεζες  Στάθη Αγγελική Αντωνοπούλου Αγγελική Καρναχωρίτου Μαρία(Μαίρη) Καρρέρ Αλεξία-Ειρήνη Μαρία Κατσάρα Φωτεινή Κούλια Κατερίνα    Ομάδα 3η:  Τύπος Κτηρίου: Δημόσια Κτήρια Διοίκησης  Κούρη Αριάδνη-Σοφία Ζαχαριάδη Βανέσσα-Μαρία Ζουπάνου Κατερίνα-Νιόβη Ζώνγκα Φυγαλία(Λία)-Μαρία Καραγιάννη Μαρίζα Κασδοβασίλη Ιωάννα    </vt:lpstr>
      <vt:lpstr>   Ομάδα 4η:  Τύπος Κτηρίου: Εκπαιδευτήρια  Καμηνά Άρτεμις Καραγιώργη Ευρυδίκη-Παρασκευή Καρυδάκη Δέσποινα-Ιωάννα Κόκκαλη Στέλλα-Μαρίνα Κοκκονού Φαίη Κουλούρη Ελισάβετ  Ομάδα 5η:  Τύπος Κτηρίου: Ιδιωτικές Κατοικίες  Θωμαδάκης Μανώλης Καραγάννης Στέλιος Καραγιαννίδης Σταύρος Καρέτσας Ορέστης Κορδαλής Νίκος</vt:lpstr>
      <vt:lpstr>Τράπεζες της  Ελλάδος</vt:lpstr>
      <vt:lpstr>Ιονική Τράπεζα οδός Πεσμαζόγλου</vt:lpstr>
      <vt:lpstr>Παρουσίαση του PowerPoint</vt:lpstr>
      <vt:lpstr>Κυριάκος Κυριακίδης </vt:lpstr>
      <vt:lpstr>Τράπεζες της Αγγλίας</vt:lpstr>
      <vt:lpstr>Παρουσίαση του PowerPoint</vt:lpstr>
      <vt:lpstr>Sir John Soane </vt:lpstr>
      <vt:lpstr>Τράπεζες της Αμερικής</vt:lpstr>
      <vt:lpstr>Εθνικό Χρηματιστήριο Νέας Υόρκης</vt:lpstr>
      <vt:lpstr>Παρουσίαση του PowerPoint</vt:lpstr>
      <vt:lpstr>George Browne Post  </vt:lpstr>
      <vt:lpstr>Τράπεζες της  Γερμανίας</vt:lpstr>
      <vt:lpstr>Παρουσίαση του PowerPoint</vt:lpstr>
      <vt:lpstr> </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  </vt:lpstr>
      <vt:lpstr>Το Καποδιστριακό Πανεπιστήμιο και  η Ακαδημία  κατατάσσονται στα νεοκλασικά αφού αποτελούνται από το πρόπυλο (μνημειακή είσοδος), το θεμέλιο(στερεοβάτης) , το κρηπίδωμα (σκαλάκια) και την ρυθμική επανάληψη των ανοιγμάτων(παράθυρα). Έχουν τύμπανον, ακρωτήριο, καταέτιο ή εναέτιο με ή χωρίς οδόντες γείσο, εντυπωσιακή ζωφόρο, ακροκέραμα, επιστύλιο, κοχλιοειδές κιονόκρανα, τρίγλυφα, σπείρα και δακτυλίους. Έχουν συμμετρία, γραπτή ή γλυπτική διακόσμηση( πολλές φορές αυτά συμπίπτουν μεταξύ τους),  αυλάκια και αστράγαλο.   Εκτός βέβαια από του Ιωνικού ρυθμού ιδιαίτερα γνωρίσματα μπορεί ένα νεοκλασικό κτίσμα να χαρακτηρίζεται από την δωρική απλότητα και να διαθέτει μετόπες, λιτές ζωοφόρους και γείσο, ευθυντήρια, τρίγλυφα, ακρωτήριο και γενικότερα όλα τα στοιχεία που μπορεί να έχει ένα οικοδόμημα δωρικού ρυθμού, από αυτά που αποτελείτε δηλαδή και η Εθνική Βιβλιοθήκη αλλά και άλλα σπουδαίων κτηρίων (παραδείγματος χάριν οικία Δημητρίου Ράλλη, Αρσακείου παύλα Εφετείου και οικία Κωστή Παλαμά κ.α.) </vt:lpstr>
      <vt:lpstr>Παρουσίαση του PowerPoint</vt:lpstr>
      <vt:lpstr>Παρουσίαση του PowerPoint</vt:lpstr>
      <vt:lpstr>Ελπίζουμε να σας άρεσε!!!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Νεοκλασικά κτήρια στην Αθήνα</dc:title>
  <dc:creator>Αριαδνη</dc:creator>
  <cp:lastModifiedBy>Katerina</cp:lastModifiedBy>
  <cp:revision>22</cp:revision>
  <dcterms:created xsi:type="dcterms:W3CDTF">2013-04-22T15:35:01Z</dcterms:created>
  <dcterms:modified xsi:type="dcterms:W3CDTF">2013-09-29T07:55:50Z</dcterms:modified>
</cp:coreProperties>
</file>